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9"/>
  </p:notesMasterIdLst>
  <p:sldIdLst>
    <p:sldId id="256" r:id="rId2"/>
    <p:sldId id="353" r:id="rId3"/>
    <p:sldId id="354" r:id="rId4"/>
    <p:sldId id="406" r:id="rId5"/>
    <p:sldId id="419" r:id="rId6"/>
    <p:sldId id="414" r:id="rId7"/>
    <p:sldId id="257" r:id="rId8"/>
    <p:sldId id="259" r:id="rId9"/>
    <p:sldId id="407" r:id="rId10"/>
    <p:sldId id="439" r:id="rId11"/>
    <p:sldId id="438" r:id="rId12"/>
    <p:sldId id="437" r:id="rId13"/>
    <p:sldId id="421" r:id="rId14"/>
    <p:sldId id="260" r:id="rId15"/>
    <p:sldId id="425" r:id="rId16"/>
    <p:sldId id="426" r:id="rId17"/>
    <p:sldId id="430" r:id="rId18"/>
    <p:sldId id="427" r:id="rId19"/>
    <p:sldId id="429" r:id="rId20"/>
    <p:sldId id="431" r:id="rId21"/>
    <p:sldId id="443" r:id="rId22"/>
    <p:sldId id="424" r:id="rId23"/>
    <p:sldId id="440" r:id="rId24"/>
    <p:sldId id="441" r:id="rId25"/>
    <p:sldId id="442" r:id="rId26"/>
    <p:sldId id="436" r:id="rId27"/>
    <p:sldId id="290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80872B-07EB-4031-9C21-AC22DF59A353}">
          <p14:sldIdLst>
            <p14:sldId id="256"/>
            <p14:sldId id="353"/>
            <p14:sldId id="354"/>
            <p14:sldId id="406"/>
            <p14:sldId id="419"/>
            <p14:sldId id="414"/>
            <p14:sldId id="257"/>
            <p14:sldId id="259"/>
            <p14:sldId id="407"/>
            <p14:sldId id="439"/>
            <p14:sldId id="438"/>
            <p14:sldId id="437"/>
            <p14:sldId id="421"/>
            <p14:sldId id="260"/>
            <p14:sldId id="425"/>
            <p14:sldId id="426"/>
            <p14:sldId id="430"/>
            <p14:sldId id="427"/>
            <p14:sldId id="429"/>
            <p14:sldId id="431"/>
            <p14:sldId id="443"/>
            <p14:sldId id="424"/>
            <p14:sldId id="440"/>
            <p14:sldId id="441"/>
            <p14:sldId id="442"/>
            <p14:sldId id="436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80064"/>
    <a:srgbClr val="003635"/>
    <a:srgbClr val="9EFF29"/>
    <a:srgbClr val="C33A1F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702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3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5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57699" y="1727406"/>
            <a:ext cx="4545519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0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08317" y="3605645"/>
            <a:ext cx="4794901" cy="1080655"/>
          </a:xfrm>
        </p:spPr>
        <p:txBody>
          <a:bodyPr>
            <a:noAutofit/>
          </a:bodyPr>
          <a:lstStyle>
            <a:lvl1pPr marL="0" indent="0" algn="r">
              <a:buNone/>
              <a:defRPr sz="20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 sz="1800" b="1" dirty="0"/>
              <a:t>Tim Pengajaran </a:t>
            </a:r>
          </a:p>
          <a:p>
            <a:r>
              <a:rPr lang="id-ID" sz="1800" b="1" dirty="0"/>
              <a:t>Mata Kuliah </a:t>
            </a:r>
            <a:r>
              <a:rPr lang="id-ID" sz="1800" b="1" dirty="0" err="1">
                <a:solidFill>
                  <a:srgbClr val="FFFF00"/>
                </a:solidFill>
              </a:rPr>
              <a:t>Machine</a:t>
            </a:r>
            <a:r>
              <a:rPr lang="id-ID" sz="1800" b="1" dirty="0">
                <a:solidFill>
                  <a:srgbClr val="FFFF00"/>
                </a:solidFill>
              </a:rPr>
              <a:t> </a:t>
            </a:r>
            <a:r>
              <a:rPr lang="id-ID" sz="1800" b="1" dirty="0" err="1">
                <a:solidFill>
                  <a:srgbClr val="FFFF00"/>
                </a:solidFill>
              </a:rPr>
              <a:t>Learning</a:t>
            </a:r>
            <a:r>
              <a:rPr lang="id-ID" sz="1800" b="1" dirty="0">
                <a:solidFill>
                  <a:srgbClr val="FFFF00"/>
                </a:solidFill>
              </a:rPr>
              <a:t> </a:t>
            </a:r>
          </a:p>
          <a:p>
            <a:r>
              <a:rPr lang="id-ID" sz="1800" b="1" dirty="0"/>
              <a:t>Jurusan Teknologi Informasi Tahun 2021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B855-B793-4BA3-A788-22967CFABCBA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1E6A7FC-F1CC-413D-9B04-EE5333A236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115" y="277211"/>
            <a:ext cx="1136443" cy="11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5195-D2EC-4F9B-BD84-8E72F0CB72B7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6D4B9-5A28-497D-9ED4-D5145E88FB79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8696D-0705-4A78-910E-5EB0C98C0A39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545" y="102394"/>
            <a:ext cx="4782500" cy="108217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E55CD-D258-4827-BA72-E9DB156FE9A0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177" y="406537"/>
            <a:ext cx="6707711" cy="725349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882" y="1268361"/>
            <a:ext cx="6730291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 sz="24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A124-A975-456A-B3D1-1BE891AA9E8E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F7BF-504F-4C63-B835-ED4AA351191F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217C-AD86-4255-86FE-AE8E0FB3FFA5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1E-21DB-43B1-B297-8004C716B490}" type="datetime1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DE0E2-43F2-4A7B-9800-5EB0E4045515}" type="datetime1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A807-ECDE-433C-B599-8698A2D8C497}" type="datetime1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E404-DCB4-4D3C-A834-363454512E19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6982" y="205979"/>
            <a:ext cx="477981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1CE8E-4C90-4BDC-A6B3-6BDE25D30014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9909" y="4767263"/>
            <a:ext cx="4644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Machine Learning 2021 - Materi 08 - Ensemble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28164" y="4767263"/>
            <a:ext cx="15586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7917" y="1776248"/>
            <a:ext cx="4561490" cy="1660635"/>
          </a:xfrm>
        </p:spPr>
        <p:txBody>
          <a:bodyPr>
            <a:normAutofit/>
          </a:bodyPr>
          <a:lstStyle/>
          <a:p>
            <a:pPr algn="ctr"/>
            <a:r>
              <a:rPr lang="id-ID" sz="4400" dirty="0" err="1"/>
              <a:t>Ensemble</a:t>
            </a:r>
            <a:r>
              <a:rPr lang="id-ID" sz="4400" dirty="0"/>
              <a:t> </a:t>
            </a:r>
            <a:r>
              <a:rPr lang="id-ID" sz="4400"/>
              <a:t>Methods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9751" y="3700908"/>
            <a:ext cx="4729656" cy="1175892"/>
          </a:xfrm>
        </p:spPr>
        <p:txBody>
          <a:bodyPr/>
          <a:lstStyle/>
          <a:p>
            <a:r>
              <a:rPr lang="id-ID" sz="2000" b="1" dirty="0"/>
              <a:t>Tim Pengajaran </a:t>
            </a:r>
          </a:p>
          <a:p>
            <a:r>
              <a:rPr lang="id-ID" sz="2000" b="1" dirty="0"/>
              <a:t>Mata Kuliah </a:t>
            </a:r>
            <a:r>
              <a:rPr lang="id-ID" sz="2000" b="1" dirty="0" err="1">
                <a:solidFill>
                  <a:srgbClr val="FFFF00"/>
                </a:solidFill>
              </a:rPr>
              <a:t>Machine</a:t>
            </a:r>
            <a:r>
              <a:rPr lang="id-ID" sz="2000" b="1" dirty="0">
                <a:solidFill>
                  <a:srgbClr val="FFFF00"/>
                </a:solidFill>
              </a:rPr>
              <a:t> </a:t>
            </a:r>
            <a:r>
              <a:rPr lang="id-ID" sz="2000" b="1" dirty="0" err="1">
                <a:solidFill>
                  <a:srgbClr val="FFFF00"/>
                </a:solidFill>
              </a:rPr>
              <a:t>Learning</a:t>
            </a:r>
            <a:r>
              <a:rPr lang="id-ID" sz="2000" b="1" dirty="0">
                <a:solidFill>
                  <a:srgbClr val="FFFF00"/>
                </a:solidFill>
              </a:rPr>
              <a:t> </a:t>
            </a:r>
          </a:p>
          <a:p>
            <a:r>
              <a:rPr lang="id-ID" sz="2000" b="1" dirty="0"/>
              <a:t>Jurusan Teknologi Informasi Tahun 2021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7671" y="102393"/>
            <a:ext cx="7530260" cy="725349"/>
          </a:xfrm>
        </p:spPr>
        <p:txBody>
          <a:bodyPr>
            <a:normAutofit/>
          </a:bodyPr>
          <a:lstStyle/>
          <a:p>
            <a:pPr algn="ctr"/>
            <a:r>
              <a:rPr lang="id-ID" sz="4000" dirty="0" err="1"/>
              <a:t>Random</a:t>
            </a:r>
            <a:r>
              <a:rPr lang="id-ID" sz="4000" dirty="0"/>
              <a:t> </a:t>
            </a:r>
            <a:r>
              <a:rPr lang="id-ID" sz="4000" dirty="0" err="1"/>
              <a:t>Forest</a:t>
            </a:r>
            <a:r>
              <a:rPr lang="id-ID" sz="4000" dirty="0"/>
              <a:t> </a:t>
            </a:r>
            <a:r>
              <a:rPr lang="id-ID" sz="4000" dirty="0" err="1"/>
              <a:t>Algorithm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08 - Ensemble Methods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ADC9C9-F997-48ED-AA20-B37BE9F59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628" y="765732"/>
            <a:ext cx="6275297" cy="4001531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FF70D-E02A-49CE-A975-5E4F9C3F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95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7671" y="102393"/>
            <a:ext cx="7530260" cy="725349"/>
          </a:xfrm>
        </p:spPr>
        <p:txBody>
          <a:bodyPr>
            <a:normAutofit/>
          </a:bodyPr>
          <a:lstStyle/>
          <a:p>
            <a:pPr algn="ctr"/>
            <a:r>
              <a:rPr lang="id-ID" sz="4000" dirty="0" err="1"/>
              <a:t>Random</a:t>
            </a:r>
            <a:r>
              <a:rPr lang="id-ID" sz="4000" dirty="0"/>
              <a:t> </a:t>
            </a:r>
            <a:r>
              <a:rPr lang="id-ID" sz="4000" dirty="0" err="1"/>
              <a:t>Forest</a:t>
            </a:r>
            <a:r>
              <a:rPr lang="id-ID" sz="4000" dirty="0"/>
              <a:t> </a:t>
            </a:r>
            <a:r>
              <a:rPr lang="id-ID" sz="4000" dirty="0" err="1"/>
              <a:t>Algorithm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08 - Ensemble Methods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CD987D-9C05-48C1-ACEC-6DD076994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520" y="971591"/>
            <a:ext cx="5602774" cy="37956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CA840-8FAF-45CB-84BC-50491A69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89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7671" y="102393"/>
            <a:ext cx="7530260" cy="725349"/>
          </a:xfrm>
        </p:spPr>
        <p:txBody>
          <a:bodyPr>
            <a:normAutofit/>
          </a:bodyPr>
          <a:lstStyle/>
          <a:p>
            <a:pPr algn="ctr"/>
            <a:r>
              <a:rPr lang="id-ID" sz="4000" dirty="0" err="1"/>
              <a:t>Random</a:t>
            </a:r>
            <a:r>
              <a:rPr lang="id-ID" sz="4000" dirty="0"/>
              <a:t> </a:t>
            </a:r>
            <a:r>
              <a:rPr lang="id-ID" sz="4000" dirty="0" err="1"/>
              <a:t>Forest</a:t>
            </a:r>
            <a:r>
              <a:rPr lang="id-ID" sz="4000" dirty="0"/>
              <a:t> </a:t>
            </a:r>
            <a:r>
              <a:rPr lang="id-ID" sz="4000" dirty="0" err="1"/>
              <a:t>Algorithm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08 - Ensemble Methods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114C40-2B3D-4883-9D5C-F2614D4E0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140" y="775192"/>
            <a:ext cx="5917321" cy="3939521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30BD9F1-3171-4B76-B45D-88FF2B31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9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55161-CAD8-4993-93ED-31FFDB8A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255" y="102393"/>
            <a:ext cx="4915790" cy="1074766"/>
          </a:xfrm>
        </p:spPr>
        <p:txBody>
          <a:bodyPr>
            <a:noAutofit/>
          </a:bodyPr>
          <a:lstStyle/>
          <a:p>
            <a:pPr algn="ctr"/>
            <a:r>
              <a:rPr lang="id-ID" sz="2800" dirty="0" err="1"/>
              <a:t>Random</a:t>
            </a:r>
            <a:r>
              <a:rPr lang="id-ID" sz="2800" dirty="0"/>
              <a:t> </a:t>
            </a:r>
            <a:r>
              <a:rPr lang="id-ID" sz="2800" dirty="0" err="1"/>
              <a:t>Forest</a:t>
            </a:r>
            <a:r>
              <a:rPr lang="id-ID" sz="2800" dirty="0"/>
              <a:t> </a:t>
            </a:r>
            <a:r>
              <a:rPr lang="id-ID" sz="2800" dirty="0" err="1"/>
              <a:t>Computation</a:t>
            </a:r>
            <a:r>
              <a:rPr lang="id-ID" sz="2800" dirty="0"/>
              <a:t> – </a:t>
            </a:r>
            <a:r>
              <a:rPr lang="id-ID" sz="2800" dirty="0" err="1"/>
              <a:t>Create</a:t>
            </a:r>
            <a:r>
              <a:rPr lang="id-ID" sz="2800" dirty="0"/>
              <a:t> Sub-</a:t>
            </a:r>
            <a:r>
              <a:rPr lang="id-ID" sz="2800" dirty="0" err="1"/>
              <a:t>Dataset</a:t>
            </a:r>
            <a:endParaRPr lang="en-US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9C6C7F-B67F-4093-AFF2-5EF41AAD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B28014-BB84-43A7-BABB-463C9F88DB5D}"/>
              </a:ext>
            </a:extLst>
          </p:cNvPr>
          <p:cNvSpPr txBox="1">
            <a:spLocks/>
          </p:cNvSpPr>
          <p:nvPr/>
        </p:nvSpPr>
        <p:spPr>
          <a:xfrm>
            <a:off x="3951890" y="1465183"/>
            <a:ext cx="5065813" cy="3252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id-ID" sz="18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9896D6A-7380-495D-B96D-B37790970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71255"/>
              </p:ext>
            </p:extLst>
          </p:nvPr>
        </p:nvGraphicFramePr>
        <p:xfrm>
          <a:off x="329636" y="1592696"/>
          <a:ext cx="3485618" cy="317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3807">
                  <a:extLst>
                    <a:ext uri="{9D8B030D-6E8A-4147-A177-3AD203B41FA5}">
                      <a16:colId xmlns:a16="http://schemas.microsoft.com/office/drawing/2014/main" val="2193448559"/>
                    </a:ext>
                  </a:extLst>
                </a:gridCol>
                <a:gridCol w="677089">
                  <a:extLst>
                    <a:ext uri="{9D8B030D-6E8A-4147-A177-3AD203B41FA5}">
                      <a16:colId xmlns:a16="http://schemas.microsoft.com/office/drawing/2014/main" val="286853048"/>
                    </a:ext>
                  </a:extLst>
                </a:gridCol>
                <a:gridCol w="718884">
                  <a:extLst>
                    <a:ext uri="{9D8B030D-6E8A-4147-A177-3AD203B41FA5}">
                      <a16:colId xmlns:a16="http://schemas.microsoft.com/office/drawing/2014/main" val="3789129657"/>
                    </a:ext>
                  </a:extLst>
                </a:gridCol>
                <a:gridCol w="702167">
                  <a:extLst>
                    <a:ext uri="{9D8B030D-6E8A-4147-A177-3AD203B41FA5}">
                      <a16:colId xmlns:a16="http://schemas.microsoft.com/office/drawing/2014/main" val="1720730901"/>
                    </a:ext>
                  </a:extLst>
                </a:gridCol>
                <a:gridCol w="693671">
                  <a:extLst>
                    <a:ext uri="{9D8B030D-6E8A-4147-A177-3AD203B41FA5}">
                      <a16:colId xmlns:a16="http://schemas.microsoft.com/office/drawing/2014/main" val="4142341306"/>
                    </a:ext>
                  </a:extLst>
                </a:gridCol>
              </a:tblGrid>
              <a:tr h="393848"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Insta-nce</a:t>
                      </a:r>
                      <a:endParaRPr lang="en-US" sz="11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Plays</a:t>
                      </a:r>
                      <a:r>
                        <a:rPr lang="id-ID" sz="1100" dirty="0">
                          <a:latin typeface="+mj-lt"/>
                        </a:rPr>
                        <a:t> </a:t>
                      </a:r>
                      <a:r>
                        <a:rPr lang="id-ID" sz="1100" dirty="0" err="1">
                          <a:latin typeface="+mj-lt"/>
                        </a:rPr>
                        <a:t>fetch</a:t>
                      </a:r>
                      <a:endParaRPr lang="en-US" sz="11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Is </a:t>
                      </a:r>
                      <a:r>
                        <a:rPr lang="id-ID" sz="1100" dirty="0" err="1">
                          <a:latin typeface="+mj-lt"/>
                        </a:rPr>
                        <a:t>grumpy</a:t>
                      </a:r>
                      <a:endParaRPr lang="en-US" sz="11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Favorite</a:t>
                      </a:r>
                      <a:r>
                        <a:rPr lang="id-ID" sz="1100" dirty="0">
                          <a:latin typeface="+mj-lt"/>
                        </a:rPr>
                        <a:t> </a:t>
                      </a:r>
                      <a:r>
                        <a:rPr lang="id-ID" sz="1100" dirty="0" err="1">
                          <a:latin typeface="+mj-lt"/>
                        </a:rPr>
                        <a:t>food</a:t>
                      </a:r>
                      <a:endParaRPr lang="en-US" sz="11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Animal</a:t>
                      </a:r>
                      <a:endParaRPr lang="en-US" sz="11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742682"/>
                  </a:ext>
                </a:extLst>
              </a:tr>
              <a:tr h="236309"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1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Yes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No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Bacon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Dog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894775"/>
                  </a:ext>
                </a:extLst>
              </a:tr>
              <a:tr h="393848"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2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No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Yes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Dog </a:t>
                      </a:r>
                      <a:r>
                        <a:rPr lang="id-ID" sz="1100" dirty="0" err="1">
                          <a:latin typeface="+mj-lt"/>
                        </a:rPr>
                        <a:t>food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Dog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091061"/>
                  </a:ext>
                </a:extLst>
              </a:tr>
              <a:tr h="393848"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3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No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Yes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Cat </a:t>
                      </a:r>
                      <a:r>
                        <a:rPr lang="id-ID" sz="1100" dirty="0" err="1">
                          <a:latin typeface="+mj-lt"/>
                        </a:rPr>
                        <a:t>food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d-ID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Cat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076958"/>
                  </a:ext>
                </a:extLst>
              </a:tr>
              <a:tr h="236309"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4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No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Yes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Bacon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d-ID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Cat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438969"/>
                  </a:ext>
                </a:extLst>
              </a:tr>
              <a:tr h="393848"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5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No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No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Cat </a:t>
                      </a:r>
                      <a:r>
                        <a:rPr lang="id-ID" sz="1100" dirty="0" err="1">
                          <a:latin typeface="+mj-lt"/>
                        </a:rPr>
                        <a:t>food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d-ID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Cat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616464"/>
                  </a:ext>
                </a:extLst>
              </a:tr>
              <a:tr h="236309"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6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No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Yes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Bacon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d-ID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Cat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315387"/>
                  </a:ext>
                </a:extLst>
              </a:tr>
              <a:tr h="393848"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7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No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Yes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Cat </a:t>
                      </a:r>
                      <a:r>
                        <a:rPr lang="id-ID" sz="1100" dirty="0" err="1">
                          <a:latin typeface="+mj-lt"/>
                        </a:rPr>
                        <a:t>food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d-ID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Cat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257609"/>
                  </a:ext>
                </a:extLst>
              </a:tr>
              <a:tr h="393848"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8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No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 err="1">
                          <a:latin typeface="+mj-lt"/>
                        </a:rPr>
                        <a:t>No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Dog </a:t>
                      </a:r>
                      <a:r>
                        <a:rPr lang="id-ID" sz="1100" dirty="0" err="1">
                          <a:latin typeface="+mj-lt"/>
                        </a:rPr>
                        <a:t>food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100" dirty="0">
                          <a:latin typeface="+mj-lt"/>
                        </a:rPr>
                        <a:t>Dog</a:t>
                      </a:r>
                      <a:endParaRPr lang="en-US" sz="11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49879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474D1B-4BF9-4623-A603-872A4B956801}"/>
                  </a:ext>
                </a:extLst>
              </p:cNvPr>
              <p:cNvSpPr txBox="1"/>
              <p:nvPr/>
            </p:nvSpPr>
            <p:spPr>
              <a:xfrm>
                <a:off x="329636" y="1211148"/>
                <a:ext cx="3485618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2000" b="1" dirty="0">
                    <a:solidFill>
                      <a:schemeClr val="bg1"/>
                    </a:solidFill>
                  </a:rPr>
                  <a:t>Dataset (</a:t>
                </a:r>
                <a14:m>
                  <m:oMath xmlns:m="http://schemas.openxmlformats.org/officeDocument/2006/math">
                    <m:r>
                      <a:rPr lang="id-ID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id-ID" sz="2000" b="1" dirty="0">
                    <a:solidFill>
                      <a:schemeClr val="bg1"/>
                    </a:solidFill>
                  </a:rPr>
                  <a:t>)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474D1B-4BF9-4623-A603-872A4B956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36" y="1211148"/>
                <a:ext cx="3485618" cy="407099"/>
              </a:xfrm>
              <a:prstGeom prst="rect">
                <a:avLst/>
              </a:prstGeom>
              <a:blipFill>
                <a:blip r:embed="rId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Left 10">
            <a:extLst>
              <a:ext uri="{FF2B5EF4-FFF2-40B4-BE49-F238E27FC236}">
                <a16:creationId xmlns:a16="http://schemas.microsoft.com/office/drawing/2014/main" id="{A5FF149C-EFA1-49A0-9B87-44149C20B43E}"/>
              </a:ext>
            </a:extLst>
          </p:cNvPr>
          <p:cNvSpPr/>
          <p:nvPr/>
        </p:nvSpPr>
        <p:spPr>
          <a:xfrm rot="10800000">
            <a:off x="4025462" y="2401395"/>
            <a:ext cx="399393" cy="137965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578C31-DD4C-42A8-BA95-B8A8CFBE2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095" y="1465183"/>
            <a:ext cx="1529877" cy="1299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18D475-BB62-4909-8674-8C786D6EB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281226"/>
            <a:ext cx="1537731" cy="1299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8C476F-B7CC-4E8A-AE14-822FE0FFD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12" y="2364291"/>
            <a:ext cx="1534403" cy="12990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B5E89-D3AC-4587-B1BB-71788F46509B}"/>
                  </a:ext>
                </a:extLst>
              </p:cNvPr>
              <p:cNvSpPr txBox="1"/>
              <p:nvPr/>
            </p:nvSpPr>
            <p:spPr>
              <a:xfrm>
                <a:off x="6146054" y="1592696"/>
                <a:ext cx="1220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1400" b="1" dirty="0">
                    <a:solidFill>
                      <a:schemeClr val="bg1"/>
                    </a:solidFill>
                  </a:rPr>
                  <a:t>Sub-</a:t>
                </a:r>
                <a:r>
                  <a:rPr lang="id-ID" sz="1400" b="1" dirty="0" err="1">
                    <a:solidFill>
                      <a:schemeClr val="bg1"/>
                    </a:solidFill>
                  </a:rPr>
                  <a:t>Dataset</a:t>
                </a:r>
                <a:r>
                  <a:rPr lang="id-ID" sz="1400" b="1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id-ID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d-ID" sz="1400" b="1" dirty="0">
                    <a:solidFill>
                      <a:schemeClr val="bg1"/>
                    </a:solidFill>
                  </a:rPr>
                  <a:t>) </a:t>
                </a:r>
                <a:r>
                  <a:rPr lang="id-ID" sz="1400" b="1" dirty="0" err="1">
                    <a:solidFill>
                      <a:schemeClr val="bg1"/>
                    </a:solidFill>
                  </a:rPr>
                  <a:t>or</a:t>
                </a:r>
                <a:r>
                  <a:rPr lang="id-ID" sz="1400" b="1" dirty="0">
                    <a:solidFill>
                      <a:schemeClr val="bg1"/>
                    </a:solidFill>
                  </a:rPr>
                  <a:t> </a:t>
                </a:r>
                <a:r>
                  <a:rPr lang="id-ID" sz="1400" b="1" dirty="0" err="1">
                    <a:solidFill>
                      <a:schemeClr val="bg1"/>
                    </a:solidFill>
                  </a:rPr>
                  <a:t>Bag</a:t>
                </a:r>
                <a:r>
                  <a:rPr lang="id-ID" sz="1400" b="1" dirty="0">
                    <a:solidFill>
                      <a:schemeClr val="bg1"/>
                    </a:solidFill>
                  </a:rPr>
                  <a:t> 1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BB5E89-D3AC-4587-B1BB-71788F46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054" y="1592696"/>
                <a:ext cx="1220246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43B7CD-F398-4CD8-991F-C9A6D46465C4}"/>
                  </a:ext>
                </a:extLst>
              </p:cNvPr>
              <p:cNvSpPr txBox="1"/>
              <p:nvPr/>
            </p:nvSpPr>
            <p:spPr>
              <a:xfrm>
                <a:off x="6135738" y="3911704"/>
                <a:ext cx="1220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1400" b="1" dirty="0">
                    <a:solidFill>
                      <a:schemeClr val="bg1"/>
                    </a:solidFill>
                  </a:rPr>
                  <a:t>Sub-</a:t>
                </a:r>
                <a:r>
                  <a:rPr lang="id-ID" sz="1400" b="1" dirty="0" err="1">
                    <a:solidFill>
                      <a:schemeClr val="bg1"/>
                    </a:solidFill>
                  </a:rPr>
                  <a:t>Dataset</a:t>
                </a:r>
                <a:r>
                  <a:rPr lang="id-ID" sz="1400" b="1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id-ID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id-ID" sz="1400" b="1" dirty="0">
                    <a:solidFill>
                      <a:schemeClr val="bg1"/>
                    </a:solidFill>
                  </a:rPr>
                  <a:t>) </a:t>
                </a:r>
                <a:r>
                  <a:rPr lang="id-ID" sz="1400" b="1" dirty="0" err="1">
                    <a:solidFill>
                      <a:schemeClr val="bg1"/>
                    </a:solidFill>
                  </a:rPr>
                  <a:t>or</a:t>
                </a:r>
                <a:r>
                  <a:rPr lang="id-ID" sz="1400" b="1" dirty="0">
                    <a:solidFill>
                      <a:schemeClr val="bg1"/>
                    </a:solidFill>
                  </a:rPr>
                  <a:t> </a:t>
                </a:r>
                <a:r>
                  <a:rPr lang="id-ID" sz="1400" b="1" dirty="0" err="1">
                    <a:solidFill>
                      <a:schemeClr val="bg1"/>
                    </a:solidFill>
                  </a:rPr>
                  <a:t>Bag</a:t>
                </a:r>
                <a:r>
                  <a:rPr lang="id-ID" sz="1400" b="1" dirty="0">
                    <a:solidFill>
                      <a:schemeClr val="bg1"/>
                    </a:solidFill>
                  </a:rPr>
                  <a:t> 2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43B7CD-F398-4CD8-991F-C9A6D4646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738" y="3911704"/>
                <a:ext cx="1220246" cy="523220"/>
              </a:xfrm>
              <a:prstGeom prst="rect">
                <a:avLst/>
              </a:prstGeom>
              <a:blipFill>
                <a:blip r:embed="rId8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9C491E-2ED7-45B4-857C-6796C17C0938}"/>
                  </a:ext>
                </a:extLst>
              </p:cNvPr>
              <p:cNvSpPr txBox="1"/>
              <p:nvPr/>
            </p:nvSpPr>
            <p:spPr>
              <a:xfrm>
                <a:off x="7759344" y="2829610"/>
                <a:ext cx="1220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1400" b="1" dirty="0">
                    <a:solidFill>
                      <a:schemeClr val="bg1"/>
                    </a:solidFill>
                  </a:rPr>
                  <a:t>Sub-</a:t>
                </a:r>
                <a:r>
                  <a:rPr lang="id-ID" sz="1400" b="1" dirty="0" err="1">
                    <a:solidFill>
                      <a:schemeClr val="bg1"/>
                    </a:solidFill>
                  </a:rPr>
                  <a:t>Dataset</a:t>
                </a:r>
                <a:r>
                  <a:rPr lang="id-ID" sz="1400" b="1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id-ID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id-ID" sz="1400" b="1" dirty="0">
                    <a:solidFill>
                      <a:schemeClr val="bg1"/>
                    </a:solidFill>
                  </a:rPr>
                  <a:t>) </a:t>
                </a:r>
                <a:r>
                  <a:rPr lang="id-ID" sz="1400" b="1" dirty="0" err="1">
                    <a:solidFill>
                      <a:schemeClr val="bg1"/>
                    </a:solidFill>
                  </a:rPr>
                  <a:t>or</a:t>
                </a:r>
                <a:r>
                  <a:rPr lang="id-ID" sz="1400" b="1" dirty="0">
                    <a:solidFill>
                      <a:schemeClr val="bg1"/>
                    </a:solidFill>
                  </a:rPr>
                  <a:t> </a:t>
                </a:r>
                <a:r>
                  <a:rPr lang="id-ID" sz="1400" b="1" dirty="0" err="1">
                    <a:solidFill>
                      <a:schemeClr val="bg1"/>
                    </a:solidFill>
                  </a:rPr>
                  <a:t>Bag</a:t>
                </a:r>
                <a:r>
                  <a:rPr lang="id-ID" sz="1400" b="1" dirty="0">
                    <a:solidFill>
                      <a:schemeClr val="bg1"/>
                    </a:solidFill>
                  </a:rPr>
                  <a:t> 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9C491E-2ED7-45B4-857C-6796C17C0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344" y="2829610"/>
                <a:ext cx="1220246" cy="523220"/>
              </a:xfrm>
              <a:prstGeom prst="rect">
                <a:avLst/>
              </a:prstGeom>
              <a:blipFill>
                <a:blip r:embed="rId9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13BC7B5-A573-4579-AE2F-00C81E66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04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55161-CAD8-4993-93ED-31FFDB8A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766" y="77197"/>
            <a:ext cx="5192110" cy="1130624"/>
          </a:xfrm>
        </p:spPr>
        <p:txBody>
          <a:bodyPr>
            <a:noAutofit/>
          </a:bodyPr>
          <a:lstStyle/>
          <a:p>
            <a:pPr algn="ctr"/>
            <a:r>
              <a:rPr lang="id-ID" sz="3200" dirty="0" err="1"/>
              <a:t>Create</a:t>
            </a:r>
            <a:r>
              <a:rPr lang="id-ID" sz="3200" dirty="0"/>
              <a:t> </a:t>
            </a:r>
            <a:r>
              <a:rPr lang="id-ID" sz="3200" dirty="0" err="1"/>
              <a:t>Decision</a:t>
            </a:r>
            <a:r>
              <a:rPr lang="id-ID" sz="3200" dirty="0"/>
              <a:t> Tree </a:t>
            </a:r>
            <a:r>
              <a:rPr lang="id-ID" sz="3200" dirty="0" err="1"/>
              <a:t>for</a:t>
            </a:r>
            <a:r>
              <a:rPr lang="id-ID" sz="3200" dirty="0"/>
              <a:t> </a:t>
            </a:r>
            <a:r>
              <a:rPr lang="id-ID" sz="3200" dirty="0" err="1"/>
              <a:t>Each</a:t>
            </a:r>
            <a:r>
              <a:rPr lang="id-ID" sz="3200" dirty="0"/>
              <a:t> Sub-</a:t>
            </a:r>
            <a:r>
              <a:rPr lang="id-ID" sz="3200" dirty="0" err="1"/>
              <a:t>Dataset</a:t>
            </a:r>
            <a:endParaRPr lang="en-US" sz="3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9C6C7F-B67F-4093-AFF2-5EF41AAD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EDF497-3AA7-45FB-A3DC-0376359F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4" y="1387366"/>
            <a:ext cx="8238852" cy="339111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id-ID" dirty="0"/>
              <a:t>Use </a:t>
            </a:r>
            <a:r>
              <a:rPr lang="id-ID" b="1" dirty="0" err="1">
                <a:solidFill>
                  <a:srgbClr val="FFFF00"/>
                </a:solidFill>
              </a:rPr>
              <a:t>Information</a:t>
            </a:r>
            <a:r>
              <a:rPr lang="id-ID" b="1" dirty="0">
                <a:solidFill>
                  <a:srgbClr val="FFFF00"/>
                </a:solidFill>
              </a:rPr>
              <a:t> Gain </a:t>
            </a:r>
            <a:r>
              <a:rPr lang="id-ID" dirty="0" err="1"/>
              <a:t>or</a:t>
            </a:r>
            <a:r>
              <a:rPr lang="id-ID" dirty="0"/>
              <a:t> </a:t>
            </a:r>
            <a:r>
              <a:rPr lang="id-ID" b="1" dirty="0" err="1">
                <a:solidFill>
                  <a:srgbClr val="FFFF00"/>
                </a:solidFill>
              </a:rPr>
              <a:t>Gini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>
                <a:solidFill>
                  <a:srgbClr val="FFFF00"/>
                </a:solidFill>
              </a:rPr>
              <a:t>Impurity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Find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Root</a:t>
            </a:r>
            <a:r>
              <a:rPr lang="id-ID" dirty="0"/>
              <a:t> </a:t>
            </a:r>
            <a:r>
              <a:rPr lang="id-ID" dirty="0" err="1"/>
              <a:t>Node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Each</a:t>
            </a:r>
            <a:r>
              <a:rPr lang="id-ID" dirty="0"/>
              <a:t> Tree.</a:t>
            </a:r>
          </a:p>
          <a:p>
            <a:pPr>
              <a:lnSpc>
                <a:spcPct val="120000"/>
              </a:lnSpc>
            </a:pPr>
            <a:r>
              <a:rPr lang="id-ID" dirty="0"/>
              <a:t>Do </a:t>
            </a:r>
            <a:r>
              <a:rPr lang="id-ID" b="1" dirty="0" err="1">
                <a:solidFill>
                  <a:srgbClr val="FFFF00"/>
                </a:solidFill>
              </a:rPr>
              <a:t>Decision</a:t>
            </a:r>
            <a:r>
              <a:rPr lang="id-ID" b="1" dirty="0">
                <a:solidFill>
                  <a:srgbClr val="FFFF00"/>
                </a:solidFill>
              </a:rPr>
              <a:t> Tree </a:t>
            </a:r>
            <a:r>
              <a:rPr lang="id-ID" b="1" dirty="0" err="1">
                <a:solidFill>
                  <a:srgbClr val="FFFF00"/>
                </a:solidFill>
              </a:rPr>
              <a:t>Procedure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Create</a:t>
            </a:r>
            <a:r>
              <a:rPr lang="id-ID" dirty="0"/>
              <a:t> Tree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Each</a:t>
            </a:r>
            <a:r>
              <a:rPr lang="id-ID" dirty="0"/>
              <a:t> Sub-</a:t>
            </a:r>
            <a:r>
              <a:rPr lang="id-ID" dirty="0" err="1"/>
              <a:t>Dataset</a:t>
            </a:r>
            <a:r>
              <a:rPr lang="id-ID" dirty="0"/>
              <a:t>.</a:t>
            </a:r>
          </a:p>
          <a:p>
            <a:pPr>
              <a:lnSpc>
                <a:spcPct val="120000"/>
              </a:lnSpc>
            </a:pPr>
            <a:r>
              <a:rPr lang="id-ID" b="1" dirty="0" err="1">
                <a:solidFill>
                  <a:srgbClr val="FFFF00"/>
                </a:solidFill>
              </a:rPr>
              <a:t>Check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Created-Trees</a:t>
            </a:r>
            <a:r>
              <a:rPr lang="id-ID" dirty="0"/>
              <a:t> Performance</a:t>
            </a:r>
          </a:p>
          <a:p>
            <a:pPr lvl="1">
              <a:lnSpc>
                <a:spcPct val="120000"/>
              </a:lnSpc>
            </a:pPr>
            <a:r>
              <a:rPr lang="id-ID" sz="2400" b="1" dirty="0" err="1">
                <a:solidFill>
                  <a:srgbClr val="FFC000"/>
                </a:solidFill>
              </a:rPr>
              <a:t>Training</a:t>
            </a:r>
            <a:r>
              <a:rPr lang="id-ID" sz="2400" b="1" dirty="0">
                <a:solidFill>
                  <a:srgbClr val="FFC000"/>
                </a:solidFill>
              </a:rPr>
              <a:t> </a:t>
            </a:r>
            <a:r>
              <a:rPr lang="id-ID" sz="2400" b="1" dirty="0" err="1">
                <a:solidFill>
                  <a:srgbClr val="FFC000"/>
                </a:solidFill>
              </a:rPr>
              <a:t>Error</a:t>
            </a:r>
            <a:r>
              <a:rPr lang="id-ID" sz="2400" dirty="0"/>
              <a:t>. Do </a:t>
            </a:r>
            <a:r>
              <a:rPr lang="id-ID" sz="2400" dirty="0" err="1"/>
              <a:t>the</a:t>
            </a:r>
            <a:r>
              <a:rPr lang="id-ID" sz="2400" dirty="0"/>
              <a:t> </a:t>
            </a:r>
            <a:r>
              <a:rPr lang="id-ID" sz="2400" dirty="0" err="1"/>
              <a:t>Test</a:t>
            </a:r>
            <a:r>
              <a:rPr lang="id-ID" sz="2400" dirty="0"/>
              <a:t> </a:t>
            </a:r>
            <a:r>
              <a:rPr lang="id-ID" sz="2400" dirty="0" err="1"/>
              <a:t>by</a:t>
            </a:r>
            <a:r>
              <a:rPr lang="id-ID" sz="2400" dirty="0"/>
              <a:t> </a:t>
            </a:r>
            <a:r>
              <a:rPr lang="id-ID" sz="2400" dirty="0" err="1"/>
              <a:t>Using</a:t>
            </a:r>
            <a:r>
              <a:rPr lang="id-ID" sz="2400" dirty="0"/>
              <a:t> </a:t>
            </a:r>
            <a:r>
              <a:rPr lang="id-ID" sz="2400" dirty="0" err="1"/>
              <a:t>the</a:t>
            </a:r>
            <a:r>
              <a:rPr lang="id-ID" sz="2400" dirty="0"/>
              <a:t> </a:t>
            </a:r>
            <a:r>
              <a:rPr lang="id-ID" sz="2400" dirty="0" err="1"/>
              <a:t>trained</a:t>
            </a:r>
            <a:r>
              <a:rPr lang="id-ID" sz="2400" dirty="0"/>
              <a:t> data, </a:t>
            </a:r>
            <a:r>
              <a:rPr lang="id-ID" sz="2400" dirty="0" err="1"/>
              <a:t>the</a:t>
            </a:r>
            <a:r>
              <a:rPr lang="id-ID" sz="2400" dirty="0"/>
              <a:t> </a:t>
            </a:r>
            <a:r>
              <a:rPr lang="id-ID" sz="2400" dirty="0" err="1"/>
              <a:t>ones</a:t>
            </a:r>
            <a:r>
              <a:rPr lang="id-ID" sz="2400" dirty="0"/>
              <a:t> </a:t>
            </a:r>
            <a:r>
              <a:rPr lang="id-ID" sz="2400" dirty="0" err="1"/>
              <a:t>included</a:t>
            </a:r>
            <a:r>
              <a:rPr lang="id-ID" sz="2400" dirty="0"/>
              <a:t> in Sub-</a:t>
            </a:r>
            <a:r>
              <a:rPr lang="id-ID" sz="2400" dirty="0" err="1"/>
              <a:t>Dataset</a:t>
            </a:r>
            <a:endParaRPr lang="id-ID" sz="2400" dirty="0"/>
          </a:p>
          <a:p>
            <a:pPr lvl="1">
              <a:lnSpc>
                <a:spcPct val="120000"/>
              </a:lnSpc>
            </a:pPr>
            <a:r>
              <a:rPr lang="id-ID" sz="2400" b="1" dirty="0" err="1">
                <a:solidFill>
                  <a:srgbClr val="FFC000"/>
                </a:solidFill>
              </a:rPr>
              <a:t>Prediction</a:t>
            </a:r>
            <a:r>
              <a:rPr lang="id-ID" sz="2400" b="1" dirty="0">
                <a:solidFill>
                  <a:srgbClr val="FFC000"/>
                </a:solidFill>
              </a:rPr>
              <a:t> </a:t>
            </a:r>
            <a:r>
              <a:rPr lang="id-ID" sz="2400" b="1" dirty="0" err="1">
                <a:solidFill>
                  <a:srgbClr val="FFC000"/>
                </a:solidFill>
              </a:rPr>
              <a:t>Error</a:t>
            </a:r>
            <a:r>
              <a:rPr lang="id-ID" sz="2400" dirty="0"/>
              <a:t>. Do </a:t>
            </a:r>
            <a:r>
              <a:rPr lang="id-ID" sz="2400" dirty="0" err="1"/>
              <a:t>the</a:t>
            </a:r>
            <a:r>
              <a:rPr lang="id-ID" sz="2400" dirty="0"/>
              <a:t> </a:t>
            </a:r>
            <a:r>
              <a:rPr lang="id-ID" sz="2400" dirty="0" err="1"/>
              <a:t>Test</a:t>
            </a:r>
            <a:r>
              <a:rPr lang="id-ID" sz="2400" dirty="0"/>
              <a:t> </a:t>
            </a:r>
            <a:r>
              <a:rPr lang="id-ID" sz="2400" dirty="0" err="1"/>
              <a:t>by</a:t>
            </a:r>
            <a:r>
              <a:rPr lang="id-ID" sz="2400" dirty="0"/>
              <a:t> </a:t>
            </a:r>
            <a:r>
              <a:rPr lang="id-ID" sz="2400" dirty="0" err="1"/>
              <a:t>Using</a:t>
            </a:r>
            <a:r>
              <a:rPr lang="id-ID" sz="2400" dirty="0"/>
              <a:t> </a:t>
            </a:r>
            <a:r>
              <a:rPr lang="id-ID" sz="2400" dirty="0" err="1"/>
              <a:t>the</a:t>
            </a:r>
            <a:r>
              <a:rPr lang="id-ID" sz="2400" dirty="0"/>
              <a:t> </a:t>
            </a:r>
            <a:r>
              <a:rPr lang="id-ID" sz="2400" dirty="0" err="1"/>
              <a:t>Out-of-Bag</a:t>
            </a:r>
            <a:r>
              <a:rPr lang="id-ID" sz="2400" dirty="0"/>
              <a:t> data, </a:t>
            </a:r>
            <a:r>
              <a:rPr lang="id-ID" sz="2400" dirty="0" err="1"/>
              <a:t>the</a:t>
            </a:r>
            <a:r>
              <a:rPr lang="id-ID" sz="2400" dirty="0"/>
              <a:t> </a:t>
            </a:r>
            <a:r>
              <a:rPr lang="id-ID" sz="2400" dirty="0" err="1"/>
              <a:t>ones</a:t>
            </a:r>
            <a:r>
              <a:rPr lang="id-ID" sz="2400" dirty="0"/>
              <a:t> not </a:t>
            </a:r>
            <a:r>
              <a:rPr lang="id-ID" sz="2400" dirty="0" err="1"/>
              <a:t>included</a:t>
            </a:r>
            <a:r>
              <a:rPr lang="id-ID" sz="2400" dirty="0"/>
              <a:t> in Sub-</a:t>
            </a:r>
            <a:r>
              <a:rPr lang="id-ID" sz="2400" dirty="0" err="1"/>
              <a:t>Dataset</a:t>
            </a:r>
            <a:r>
              <a:rPr lang="id-ID" sz="2400" dirty="0"/>
              <a:t>.</a:t>
            </a:r>
          </a:p>
          <a:p>
            <a:pPr>
              <a:lnSpc>
                <a:spcPct val="120000"/>
              </a:lnSpc>
            </a:pPr>
            <a:r>
              <a:rPr lang="id-ID" dirty="0"/>
              <a:t>The </a:t>
            </a:r>
            <a:r>
              <a:rPr lang="id-ID" b="1" dirty="0">
                <a:solidFill>
                  <a:srgbClr val="FFFF00"/>
                </a:solidFill>
              </a:rPr>
              <a:t>final </a:t>
            </a:r>
            <a:r>
              <a:rPr lang="id-ID" b="1" dirty="0" err="1">
                <a:solidFill>
                  <a:srgbClr val="FFFF00"/>
                </a:solidFill>
              </a:rPr>
              <a:t>prediction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>
                <a:solidFill>
                  <a:srgbClr val="FFFF00"/>
                </a:solidFill>
              </a:rPr>
              <a:t>result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obtained</a:t>
            </a:r>
            <a:r>
              <a:rPr lang="id-ID" dirty="0"/>
              <a:t> </a:t>
            </a:r>
            <a:r>
              <a:rPr lang="id-ID" dirty="0" err="1"/>
              <a:t>from</a:t>
            </a:r>
            <a:r>
              <a:rPr lang="id-ID" dirty="0"/>
              <a:t> </a:t>
            </a:r>
            <a:r>
              <a:rPr lang="id-ID" dirty="0" err="1"/>
              <a:t>majority</a:t>
            </a:r>
            <a:r>
              <a:rPr lang="id-ID" dirty="0"/>
              <a:t> </a:t>
            </a:r>
            <a:r>
              <a:rPr lang="id-ID" dirty="0" err="1"/>
              <a:t>vote</a:t>
            </a:r>
            <a:r>
              <a:rPr lang="id-ID" dirty="0"/>
              <a:t> </a:t>
            </a:r>
            <a:r>
              <a:rPr lang="id-ID" dirty="0" err="1"/>
              <a:t>from</a:t>
            </a:r>
            <a:r>
              <a:rPr lang="id-ID" dirty="0"/>
              <a:t> </a:t>
            </a:r>
            <a:r>
              <a:rPr lang="id-ID" dirty="0" err="1"/>
              <a:t>all</a:t>
            </a:r>
            <a:r>
              <a:rPr lang="id-ID" dirty="0"/>
              <a:t> </a:t>
            </a:r>
            <a:r>
              <a:rPr lang="id-ID" dirty="0" err="1"/>
              <a:t>Created-Trees</a:t>
            </a:r>
            <a:r>
              <a:rPr lang="id-ID" dirty="0"/>
              <a:t> </a:t>
            </a:r>
            <a:r>
              <a:rPr lang="id-ID" dirty="0" err="1"/>
              <a:t>results</a:t>
            </a:r>
            <a:r>
              <a:rPr lang="id-ID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42AEF-D1E3-4AB4-A433-ACA60D99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772" y="140955"/>
            <a:ext cx="6761821" cy="889059"/>
          </a:xfrm>
        </p:spPr>
        <p:txBody>
          <a:bodyPr>
            <a:normAutofit fontScale="90000"/>
          </a:bodyPr>
          <a:lstStyle/>
          <a:p>
            <a:r>
              <a:rPr lang="id-ID" dirty="0" err="1"/>
              <a:t>Random</a:t>
            </a:r>
            <a:r>
              <a:rPr lang="id-ID" dirty="0"/>
              <a:t> </a:t>
            </a:r>
            <a:r>
              <a:rPr lang="id-ID" dirty="0" err="1"/>
              <a:t>Forest</a:t>
            </a:r>
            <a:r>
              <a:rPr lang="id-ID" dirty="0"/>
              <a:t> </a:t>
            </a:r>
            <a:r>
              <a:rPr lang="id-ID" dirty="0" err="1"/>
              <a:t>Computation</a:t>
            </a:r>
            <a:r>
              <a:rPr lang="id-ID" dirty="0"/>
              <a:t> Demo</a:t>
            </a:r>
            <a:endParaRPr lang="en-US" dirty="0"/>
          </a:p>
        </p:txBody>
      </p:sp>
      <p:pic>
        <p:nvPicPr>
          <p:cNvPr id="2" name="StatQuest_ Random Forests Part 1 - Building, Using and Evaluating">
            <a:hlinkClick r:id="" action="ppaction://media"/>
            <a:extLst>
              <a:ext uri="{FF2B5EF4-FFF2-40B4-BE49-F238E27FC236}">
                <a16:creationId xmlns:a16="http://schemas.microsoft.com/office/drawing/2014/main" id="{D111A7C2-6645-4F83-8D04-2637E064FF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613" y="1106488"/>
            <a:ext cx="6081712" cy="34210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08 - 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8DC06-B31D-4603-86C4-1F3439D7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6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149095"/>
            <a:ext cx="6707711" cy="725349"/>
          </a:xfrm>
        </p:spPr>
        <p:txBody>
          <a:bodyPr>
            <a:normAutofit/>
          </a:bodyPr>
          <a:lstStyle/>
          <a:p>
            <a:r>
              <a:rPr lang="id-ID" sz="4000" dirty="0" err="1"/>
              <a:t>Boosting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23EF4A-29EA-48CB-8E34-37D4469A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882" y="953210"/>
            <a:ext cx="6730291" cy="373528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</a:rPr>
              <a:t>Formulated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by Yoav Freund and Robert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Schapire</a:t>
            </a:r>
            <a:r>
              <a:rPr lang="en-US" dirty="0">
                <a:solidFill>
                  <a:schemeClr val="tx1"/>
                </a:solidFill>
              </a:rPr>
              <a:t> in 1995</a:t>
            </a:r>
            <a:r>
              <a:rPr lang="id-ID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family of ensemble methods that are primarily used to </a:t>
            </a:r>
            <a:r>
              <a:rPr lang="en-US" b="1" dirty="0">
                <a:solidFill>
                  <a:srgbClr val="C00000"/>
                </a:solidFill>
              </a:rPr>
              <a:t>reduce the bias of an</a:t>
            </a:r>
            <a:r>
              <a:rPr lang="id-ID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estimator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id-ID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</a:rPr>
              <a:t>Boosting can be used in </a:t>
            </a:r>
            <a:r>
              <a:rPr lang="en-US" b="1" dirty="0"/>
              <a:t>classification and regression </a:t>
            </a:r>
            <a:r>
              <a:rPr lang="en-US" dirty="0">
                <a:solidFill>
                  <a:schemeClr val="tx1"/>
                </a:solidFill>
              </a:rPr>
              <a:t>tasks. 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1"/>
                </a:solidFill>
              </a:rPr>
              <a:t>Boosting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creates ensembles of </a:t>
            </a:r>
            <a:r>
              <a:rPr lang="en-US" b="1" dirty="0">
                <a:solidFill>
                  <a:srgbClr val="C00000"/>
                </a:solidFill>
              </a:rPr>
              <a:t>homogeneous estimators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id-ID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id-ID" b="1" dirty="0" err="1"/>
              <a:t>Sequential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id-ID" dirty="0" err="1">
                <a:solidFill>
                  <a:schemeClr val="tx1"/>
                </a:solidFill>
              </a:rPr>
              <a:t>processing</a:t>
            </a:r>
            <a:r>
              <a:rPr lang="id-ID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08 - Ensemble 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26664-ACDB-492E-B2E1-B58E6567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4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59392"/>
            <a:ext cx="6707711" cy="725349"/>
          </a:xfrm>
        </p:spPr>
        <p:txBody>
          <a:bodyPr>
            <a:normAutofit/>
          </a:bodyPr>
          <a:lstStyle/>
          <a:p>
            <a:r>
              <a:rPr lang="id-ID" sz="4000" dirty="0" err="1"/>
              <a:t>AdaBoost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23EF4A-29EA-48CB-8E34-37D4469A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882" y="1082566"/>
            <a:ext cx="6730291" cy="360593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id-ID" dirty="0" err="1">
                <a:solidFill>
                  <a:schemeClr val="tx1"/>
                </a:solidFill>
              </a:rPr>
              <a:t>From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id-ID" b="1" dirty="0" err="1">
                <a:solidFill>
                  <a:srgbClr val="C00000"/>
                </a:solidFill>
              </a:rPr>
              <a:t>Adaptive</a:t>
            </a:r>
            <a:r>
              <a:rPr lang="id-ID" b="1" dirty="0">
                <a:solidFill>
                  <a:srgbClr val="C00000"/>
                </a:solidFill>
              </a:rPr>
              <a:t> </a:t>
            </a:r>
            <a:r>
              <a:rPr lang="id-ID" b="1" dirty="0" err="1">
                <a:solidFill>
                  <a:srgbClr val="C00000"/>
                </a:solidFill>
              </a:rPr>
              <a:t>Boosting</a:t>
            </a:r>
            <a:r>
              <a:rPr lang="id-ID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id-ID" dirty="0">
                <a:solidFill>
                  <a:schemeClr val="tx1"/>
                </a:solidFill>
              </a:rPr>
              <a:t>Two </a:t>
            </a:r>
            <a:r>
              <a:rPr lang="id-ID" dirty="0" err="1">
                <a:solidFill>
                  <a:schemeClr val="tx1"/>
                </a:solidFill>
              </a:rPr>
              <a:t>kinds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id-ID" dirty="0" err="1">
                <a:solidFill>
                  <a:schemeClr val="tx1"/>
                </a:solidFill>
              </a:rPr>
              <a:t>of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id-ID" dirty="0" err="1">
                <a:solidFill>
                  <a:schemeClr val="tx1"/>
                </a:solidFill>
              </a:rPr>
              <a:t>learner</a:t>
            </a:r>
            <a:r>
              <a:rPr lang="id-ID" dirty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Weak</a:t>
            </a:r>
            <a:r>
              <a:rPr lang="id-ID" b="1" dirty="0"/>
              <a:t> </a:t>
            </a:r>
            <a:r>
              <a:rPr lang="en-US" b="1" dirty="0"/>
              <a:t>learner </a:t>
            </a:r>
            <a:r>
              <a:rPr lang="en-US" dirty="0">
                <a:solidFill>
                  <a:schemeClr val="tx1"/>
                </a:solidFill>
              </a:rPr>
              <a:t>(or weak classifier, weak predictor, and so on), is defined only as an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estimator that performs slightly better than random chance, such as a decision tree with one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or a small number of nodes</a:t>
            </a:r>
            <a:r>
              <a:rPr lang="id-ID" dirty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Strong</a:t>
            </a:r>
            <a:r>
              <a:rPr lang="id-ID" b="1" dirty="0"/>
              <a:t> </a:t>
            </a:r>
            <a:r>
              <a:rPr lang="en-US" b="1" dirty="0"/>
              <a:t>learner</a:t>
            </a:r>
            <a:r>
              <a:rPr lang="id-ID" b="1" dirty="0"/>
              <a:t> </a:t>
            </a:r>
            <a:r>
              <a:rPr lang="en-US" dirty="0">
                <a:solidFill>
                  <a:schemeClr val="tx1"/>
                </a:solidFill>
              </a:rPr>
              <a:t>is defined as an estimator that is arbitrarily better than a weak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learner.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08 - Ensemble 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3E7CFD-C41F-46EE-BC46-3DD58C24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9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59392"/>
            <a:ext cx="6707711" cy="725349"/>
          </a:xfrm>
        </p:spPr>
        <p:txBody>
          <a:bodyPr/>
          <a:lstStyle/>
          <a:p>
            <a:r>
              <a:rPr lang="id-ID" dirty="0" err="1"/>
              <a:t>AdaBoost</a:t>
            </a:r>
            <a:r>
              <a:rPr lang="id-ID" dirty="0"/>
              <a:t> </a:t>
            </a:r>
            <a:r>
              <a:rPr lang="id-ID" dirty="0" err="1"/>
              <a:t>Mechanisme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ADE3084-DFE0-4749-B7E4-CB31B2E12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882" y="1145625"/>
            <a:ext cx="6731000" cy="33490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08 - 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0E63E3-C662-4247-98F9-A72AD9CB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462" y="102393"/>
            <a:ext cx="6707711" cy="570269"/>
          </a:xfrm>
        </p:spPr>
        <p:txBody>
          <a:bodyPr>
            <a:normAutofit fontScale="90000"/>
          </a:bodyPr>
          <a:lstStyle/>
          <a:p>
            <a:r>
              <a:rPr lang="id-ID" sz="3200" dirty="0" err="1"/>
              <a:t>AdaBoost</a:t>
            </a:r>
            <a:r>
              <a:rPr lang="id-ID" sz="3200" dirty="0"/>
              <a:t> </a:t>
            </a:r>
            <a:r>
              <a:rPr lang="id-ID" sz="3200" dirty="0" err="1"/>
              <a:t>Algorithm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23EF4A-29EA-48CB-8E34-37D4469A0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882" y="672662"/>
                <a:ext cx="6980421" cy="4015835"/>
              </a:xfrm>
            </p:spPr>
            <p:txBody>
              <a:bodyPr>
                <a:normAutofit fontScale="4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i="0" dirty="0">
                    <a:solidFill>
                      <a:srgbClr val="111111"/>
                    </a:solidFill>
                    <a:effectLst/>
                    <a:latin typeface="+mj-lt"/>
                  </a:rPr>
                  <a:t>Creating </a:t>
                </a:r>
                <a:r>
                  <a:rPr lang="en-US" b="1" i="0" dirty="0">
                    <a:effectLst/>
                    <a:latin typeface="+mj-lt"/>
                  </a:rPr>
                  <a:t>First Base Learner</a:t>
                </a:r>
                <a:r>
                  <a:rPr lang="id-ID" b="1" i="0" dirty="0">
                    <a:effectLst/>
                    <a:latin typeface="+mj-lt"/>
                  </a:rPr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By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creating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b="1" i="0" dirty="0" err="1">
                    <a:solidFill>
                      <a:srgbClr val="C00000"/>
                    </a:solidFill>
                    <a:effectLst/>
                    <a:latin typeface="+mj-lt"/>
                  </a:rPr>
                  <a:t>Stump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for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Each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Feature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.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Stump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is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a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tree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with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only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leaves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i="0" dirty="0">
                    <a:solidFill>
                      <a:srgbClr val="111111"/>
                    </a:solidFill>
                    <a:effectLst/>
                    <a:latin typeface="+mj-lt"/>
                  </a:rPr>
                  <a:t>Assigns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en-US" i="0" dirty="0">
                    <a:solidFill>
                      <a:srgbClr val="111111"/>
                    </a:solidFill>
                    <a:effectLst/>
                    <a:latin typeface="+mj-lt"/>
                  </a:rPr>
                  <a:t>equal weights to all of the training instances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.</a:t>
                </a:r>
                <a:endParaRPr lang="en-US" i="0" dirty="0">
                  <a:solidFill>
                    <a:srgbClr val="111111"/>
                  </a:solidFill>
                  <a:effectLst/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s-ES" i="0" dirty="0" err="1">
                    <a:solidFill>
                      <a:srgbClr val="111111"/>
                    </a:solidFill>
                    <a:effectLst/>
                    <a:latin typeface="+mj-lt"/>
                  </a:rPr>
                  <a:t>Calculating</a:t>
                </a:r>
                <a:r>
                  <a:rPr lang="es-ES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es-ES" i="0" dirty="0" err="1">
                    <a:solidFill>
                      <a:srgbClr val="111111"/>
                    </a:solidFill>
                    <a:effectLst/>
                    <a:latin typeface="+mj-lt"/>
                  </a:rPr>
                  <a:t>the</a:t>
                </a:r>
                <a:r>
                  <a:rPr lang="es-ES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es-ES" b="1" i="0" dirty="0">
                    <a:effectLst/>
                    <a:latin typeface="+mj-lt"/>
                  </a:rPr>
                  <a:t>Total Error (TE)</a:t>
                </a:r>
                <a:endParaRPr lang="id-ID" i="0" dirty="0">
                  <a:solidFill>
                    <a:srgbClr val="111111"/>
                  </a:solidFill>
                  <a:effectLst/>
                  <a:latin typeface="+mj-lt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d-ID">
                        <a:solidFill>
                          <a:srgbClr val="111111"/>
                        </a:solidFill>
                        <a:latin typeface="+mj-lt"/>
                      </a:rPr>
                      <m:t>TE</m:t>
                    </m:r>
                    <m:r>
                      <m:rPr>
                        <m:nor/>
                      </m:rPr>
                      <a:rPr lang="id-ID">
                        <a:solidFill>
                          <a:srgbClr val="111111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id-ID">
                        <a:solidFill>
                          <a:srgbClr val="111111"/>
                        </a:solidFill>
                        <a:latin typeface="+mj-lt"/>
                      </a:rPr>
                      <m:t>is</m:t>
                    </m:r>
                    <m:r>
                      <m:rPr>
                        <m:nor/>
                      </m:rPr>
                      <a:rPr lang="id-ID">
                        <a:solidFill>
                          <a:srgbClr val="111111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the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sum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of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all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the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errors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in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the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classified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record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for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sample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US" b="1" smtClean="0">
                        <a:solidFill>
                          <a:srgbClr val="C00000"/>
                        </a:solidFill>
                        <a:latin typeface="+mj-lt"/>
                      </a:rPr>
                      <m:t>weights</m:t>
                    </m:r>
                  </m:oMath>
                </a14:m>
                <a:r>
                  <a:rPr lang="id-ID" dirty="0">
                    <a:solidFill>
                      <a:srgbClr val="111111"/>
                    </a:solidFill>
                    <a:latin typeface="+mj-lt"/>
                  </a:rPr>
                  <a:t>.</a:t>
                </a:r>
                <a:endParaRPr lang="es-ES" dirty="0">
                  <a:solidFill>
                    <a:srgbClr val="111111"/>
                  </a:solidFill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i="0" dirty="0">
                    <a:solidFill>
                      <a:srgbClr val="111111"/>
                    </a:solidFill>
                    <a:effectLst/>
                    <a:latin typeface="+mj-lt"/>
                  </a:rPr>
                  <a:t>Calculating </a:t>
                </a:r>
                <a:r>
                  <a:rPr lang="en-US" b="1" i="0" dirty="0">
                    <a:effectLst/>
                    <a:latin typeface="+mj-lt"/>
                  </a:rPr>
                  <a:t>Performance of Stump</a:t>
                </a:r>
                <a:endParaRPr lang="id-ID" b="1" i="0" dirty="0">
                  <a:effectLst/>
                  <a:latin typeface="+mj-lt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𝑆𝑡𝑢𝑚</m:t>
                    </m:r>
                    <m:sSub>
                      <m:sSubPr>
                        <m:ctrl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𝑝𝑒𝑟𝑓</m:t>
                        </m:r>
                      </m:sub>
                    </m:sSub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𝑇𝐸</m:t>
                            </m:r>
                          </m:num>
                          <m:den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𝑇𝐸</m:t>
                            </m:r>
                          </m:den>
                        </m:f>
                      </m:e>
                    </m:d>
                  </m:oMath>
                </a14:m>
                <a:endParaRPr lang="en-US" i="0" dirty="0">
                  <a:solidFill>
                    <a:srgbClr val="111111"/>
                  </a:solidFill>
                  <a:effectLst/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i="0" dirty="0">
                    <a:solidFill>
                      <a:srgbClr val="111111"/>
                    </a:solidFill>
                    <a:effectLst/>
                    <a:latin typeface="+mj-lt"/>
                  </a:rPr>
                  <a:t>Updating </a:t>
                </a:r>
                <a:r>
                  <a:rPr lang="en-US" b="1" i="0" dirty="0">
                    <a:effectLst/>
                    <a:latin typeface="+mj-lt"/>
                  </a:rPr>
                  <a:t>Weights</a:t>
                </a:r>
                <a:endParaRPr lang="id-ID" b="1" i="0" dirty="0">
                  <a:effectLst/>
                  <a:latin typeface="+mj-lt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For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incorrectly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classified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feature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,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use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𝑛𝑒</m:t>
                    </m:r>
                    <m:sSub>
                      <m:sSubPr>
                        <m:ctrl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𝑠𝑎𝑚𝑝𝑙</m:t>
                        </m:r>
                        <m:sSub>
                          <m:sSubPr>
                            <m:ctrlP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sub>
                        </m:sSub>
                      </m:sub>
                    </m:sSub>
                    <m:r>
                      <a:rPr lang="id-ID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𝑠𝑎𝑚𝑝𝑙</m:t>
                    </m:r>
                    <m:sSub>
                      <m:sSubPr>
                        <m:ctrl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𝑆𝑡𝑢𝑚𝑝</m:t>
                            </m:r>
                          </m:e>
                          <m:sub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𝑝𝑒𝑟𝑓</m:t>
                            </m:r>
                          </m:sub>
                        </m:sSub>
                      </m:sup>
                    </m:sSup>
                  </m:oMath>
                </a14:m>
                <a:endParaRPr lang="id-ID" i="0" dirty="0">
                  <a:solidFill>
                    <a:srgbClr val="111111"/>
                  </a:solidFill>
                  <a:effectLst/>
                  <a:latin typeface="+mj-lt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id-ID" dirty="0">
                    <a:solidFill>
                      <a:srgbClr val="111111"/>
                    </a:solidFill>
                    <a:latin typeface="+mj-lt"/>
                  </a:rPr>
                  <a:t>For </a:t>
                </a:r>
                <a:r>
                  <a:rPr lang="id-ID" dirty="0" err="1">
                    <a:solidFill>
                      <a:srgbClr val="111111"/>
                    </a:solidFill>
                    <a:latin typeface="+mj-lt"/>
                  </a:rPr>
                  <a:t>correctly</a:t>
                </a:r>
                <a:r>
                  <a:rPr lang="id-ID" dirty="0">
                    <a:solidFill>
                      <a:srgbClr val="111111"/>
                    </a:solidFill>
                    <a:latin typeface="+mj-lt"/>
                  </a:rPr>
                  <a:t> </a:t>
                </a:r>
                <a:r>
                  <a:rPr lang="id-ID" dirty="0" err="1">
                    <a:solidFill>
                      <a:srgbClr val="111111"/>
                    </a:solidFill>
                    <a:latin typeface="+mj-lt"/>
                  </a:rPr>
                  <a:t>classified</a:t>
                </a:r>
                <a:r>
                  <a:rPr lang="id-ID" dirty="0">
                    <a:solidFill>
                      <a:srgbClr val="111111"/>
                    </a:solidFill>
                    <a:latin typeface="+mj-lt"/>
                  </a:rPr>
                  <a:t> </a:t>
                </a:r>
                <a:r>
                  <a:rPr lang="id-ID" dirty="0" err="1">
                    <a:solidFill>
                      <a:srgbClr val="111111"/>
                    </a:solidFill>
                    <a:latin typeface="+mj-lt"/>
                  </a:rPr>
                  <a:t>feature</a:t>
                </a:r>
                <a:r>
                  <a:rPr lang="id-ID" dirty="0">
                    <a:solidFill>
                      <a:srgbClr val="111111"/>
                    </a:solidFill>
                    <a:latin typeface="+mj-lt"/>
                  </a:rPr>
                  <a:t>, </a:t>
                </a:r>
                <a:r>
                  <a:rPr lang="id-ID" dirty="0" err="1">
                    <a:solidFill>
                      <a:srgbClr val="111111"/>
                    </a:solidFill>
                    <a:latin typeface="+mj-lt"/>
                  </a:rPr>
                  <a:t>use</a:t>
                </a:r>
                <a:r>
                  <a:rPr lang="id-ID" dirty="0">
                    <a:solidFill>
                      <a:srgbClr val="111111"/>
                    </a:solidFill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𝑛𝑒</m:t>
                    </m:r>
                    <m:sSub>
                      <m:sSubPr>
                        <m:ctrl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𝑠𝑎𝑚𝑝𝑙</m:t>
                        </m:r>
                        <m:sSub>
                          <m:sSubPr>
                            <m:ctrlP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sub>
                        </m:sSub>
                      </m:sub>
                    </m:sSub>
                    <m:r>
                      <a:rPr lang="id-ID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𝑠𝑎𝑚𝑝𝑙</m:t>
                    </m:r>
                    <m:sSub>
                      <m:sSubPr>
                        <m:ctrl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𝑤𝑒𝑖𝑔h𝑡</m:t>
                        </m:r>
                      </m:sub>
                    </m:sSub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𝑆𝑡𝑢𝑚𝑝</m:t>
                            </m:r>
                          </m:e>
                          <m:sub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𝑝𝑒𝑟𝑓</m:t>
                            </m:r>
                          </m:sub>
                        </m:sSub>
                      </m:sup>
                    </m:sSup>
                  </m:oMath>
                </a14:m>
                <a:endParaRPr lang="en-US" i="0" dirty="0">
                  <a:solidFill>
                    <a:srgbClr val="111111"/>
                  </a:solidFill>
                  <a:effectLst/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d-ID" b="1" i="0" dirty="0" err="1">
                    <a:effectLst/>
                    <a:latin typeface="+mj-lt"/>
                  </a:rPr>
                  <a:t>Normalize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Weights</a:t>
                </a:r>
                <a:endParaRPr lang="id-ID" i="0" dirty="0">
                  <a:solidFill>
                    <a:srgbClr val="111111"/>
                  </a:solidFill>
                  <a:effectLst/>
                  <a:latin typeface="+mj-lt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_</m:t>
                    </m:r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𝑛𝑒𝑤𝑠𝑎𝑚𝑝𝑙𝑒𝑤𝑒𝑖𝑔h𝑡</m:t>
                    </m:r>
                    <m:r>
                      <a:rPr lang="id-ID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d-ID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id-ID" i="1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sSub>
                          <m:sSubPr>
                            <m:ctrlPr>
                              <a:rPr lang="id-ID" i="1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i="1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i="1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𝑠𝑎𝑚𝑝𝑙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11111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i="1">
                                    <a:solidFill>
                                      <a:srgbClr val="11111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id-ID" i="1">
                                    <a:solidFill>
                                      <a:srgbClr val="111111"/>
                                    </a:solidFill>
                                    <a:latin typeface="Cambria Math" panose="02040503050406030204" pitchFamily="18" charset="0"/>
                                  </a:rPr>
                                  <m:t>𝑤𝑒𝑖𝑔h𝑡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id-ID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=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the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number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of</a:t>
                </a:r>
                <a:r>
                  <a:rPr lang="id-ID" i="0" dirty="0">
                    <a:solidFill>
                      <a:srgbClr val="111111"/>
                    </a:solidFill>
                    <a:effectLst/>
                    <a:latin typeface="+mj-lt"/>
                  </a:rPr>
                  <a:t> </a:t>
                </a:r>
                <a:r>
                  <a:rPr lang="id-ID" i="0" dirty="0" err="1">
                    <a:solidFill>
                      <a:srgbClr val="111111"/>
                    </a:solidFill>
                    <a:effectLst/>
                    <a:latin typeface="+mj-lt"/>
                  </a:rPr>
                  <a:t>sample</a:t>
                </a:r>
                <a:endParaRPr lang="id-ID" i="0" dirty="0">
                  <a:solidFill>
                    <a:srgbClr val="111111"/>
                  </a:solidFill>
                  <a:effectLst/>
                  <a:latin typeface="+mj-lt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𝑁𝑜𝑟𝑚𝑎𝑙𝑖𝑧𝑒</m:t>
                    </m:r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_</m:t>
                    </m:r>
                    <m:r>
                      <a:rPr lang="id-ID" b="0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𝑤𝑒𝑖𝑔h𝑡</m:t>
                    </m:r>
                    <m:d>
                      <m:dPr>
                        <m:ctrlP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b="0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d-ID" i="1" smtClean="0">
                        <a:solidFill>
                          <a:srgbClr val="11111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d-ID" i="1" smtClean="0">
                            <a:solidFill>
                              <a:srgbClr val="11111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i="1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sSub>
                          <m:sSubPr>
                            <m:ctrlPr>
                              <a:rPr lang="id-ID" i="1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i="1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i="1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𝑠𝑎𝑚𝑝𝑙</m:t>
                            </m:r>
                            <m:sSub>
                              <m:sSubPr>
                                <m:ctrlPr>
                                  <a:rPr lang="id-ID" i="1">
                                    <a:solidFill>
                                      <a:srgbClr val="11111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i="1">
                                    <a:solidFill>
                                      <a:srgbClr val="11111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id-ID" i="1">
                                    <a:solidFill>
                                      <a:srgbClr val="111111"/>
                                    </a:solidFill>
                                    <a:latin typeface="Cambria Math" panose="02040503050406030204" pitchFamily="18" charset="0"/>
                                  </a:rPr>
                                  <m:t>𝑤𝑒𝑖𝑔h𝑡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id-ID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b="0" i="1" smtClean="0">
                                <a:solidFill>
                                  <a:srgbClr val="11111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r>
                          <a:rPr lang="id-ID" i="1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id-ID" i="1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id-ID" i="1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𝑛𝑒𝑤𝑠𝑎𝑚𝑝𝑙𝑒𝑤𝑒𝑖𝑔h𝑡</m:t>
                        </m:r>
                      </m:den>
                    </m:f>
                  </m:oMath>
                </a14:m>
                <a:endParaRPr lang="id-ID" i="0" dirty="0">
                  <a:solidFill>
                    <a:srgbClr val="111111"/>
                  </a:solidFill>
                  <a:effectLst/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i="0" dirty="0">
                    <a:solidFill>
                      <a:srgbClr val="111111"/>
                    </a:solidFill>
                    <a:effectLst/>
                    <a:latin typeface="+mj-lt"/>
                  </a:rPr>
                  <a:t>Creating </a:t>
                </a:r>
                <a:r>
                  <a:rPr lang="en-US" b="1" i="0" dirty="0">
                    <a:effectLst/>
                    <a:latin typeface="+mj-lt"/>
                  </a:rPr>
                  <a:t>New Dataset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23EF4A-29EA-48CB-8E34-37D4469A0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882" y="672662"/>
                <a:ext cx="6980421" cy="4015835"/>
              </a:xfrm>
              <a:blipFill>
                <a:blip r:embed="rId2"/>
                <a:stretch>
                  <a:fillRect t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08 - Ensemble 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6734E-8F35-410F-9FAE-30F25378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1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BE0-7F5D-413B-AEBA-95CF74A3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440" y="381051"/>
            <a:ext cx="4789666" cy="763526"/>
          </a:xfrm>
        </p:spPr>
        <p:txBody>
          <a:bodyPr>
            <a:noAutofit/>
          </a:bodyPr>
          <a:lstStyle/>
          <a:p>
            <a:pPr algn="ctr"/>
            <a:r>
              <a:rPr lang="id-ID" sz="4400" b="1" dirty="0" err="1"/>
              <a:t>Disclaimer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73F8B-0C91-4F10-9786-DB003146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1387364"/>
            <a:ext cx="8272211" cy="3258207"/>
          </a:xfrm>
        </p:spPr>
        <p:txBody>
          <a:bodyPr>
            <a:normAutofit fontScale="92500" lnSpcReduction="10000"/>
          </a:bodyPr>
          <a:lstStyle/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 err="1"/>
              <a:t>This</a:t>
            </a:r>
            <a:r>
              <a:rPr lang="id-ID" sz="2400" b="1" dirty="0"/>
              <a:t> </a:t>
            </a:r>
            <a:r>
              <a:rPr lang="id-ID" sz="2400" b="1" dirty="0" err="1"/>
              <a:t>presentation</a:t>
            </a:r>
            <a:r>
              <a:rPr lang="id-ID" sz="2400" b="1" dirty="0"/>
              <a:t> material, </a:t>
            </a:r>
            <a:r>
              <a:rPr lang="id-ID" sz="2400" b="1" dirty="0" err="1"/>
              <a:t>including</a:t>
            </a:r>
            <a:r>
              <a:rPr lang="id-ID" sz="2400" b="1" dirty="0"/>
              <a:t> </a:t>
            </a:r>
            <a:r>
              <a:rPr lang="id-ID" sz="2400" b="1" dirty="0" err="1"/>
              <a:t>examples</a:t>
            </a:r>
            <a:r>
              <a:rPr lang="id-ID" sz="2400" b="1" dirty="0"/>
              <a:t>, </a:t>
            </a:r>
            <a:r>
              <a:rPr lang="id-ID" sz="2400" b="1" dirty="0" err="1"/>
              <a:t>images</a:t>
            </a:r>
            <a:r>
              <a:rPr lang="id-ID" sz="2400" b="1" dirty="0"/>
              <a:t>, </a:t>
            </a:r>
            <a:r>
              <a:rPr lang="id-ID" sz="2400" b="1" dirty="0" err="1"/>
              <a:t>references</a:t>
            </a:r>
            <a:r>
              <a:rPr lang="id-ID" sz="2400" b="1" dirty="0"/>
              <a:t> are </a:t>
            </a:r>
            <a:r>
              <a:rPr lang="id-ID" sz="2400" b="1" dirty="0" err="1"/>
              <a:t>provided</a:t>
            </a:r>
            <a:r>
              <a:rPr lang="id-ID" sz="2400" b="1" dirty="0"/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for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informational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and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explanation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assistance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only</a:t>
            </a:r>
            <a:endParaRPr lang="id-ID" sz="2400" b="1" dirty="0">
              <a:solidFill>
                <a:srgbClr val="FFFF00"/>
              </a:solidFill>
            </a:endParaRPr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id-ID" sz="2400" b="1" dirty="0">
              <a:solidFill>
                <a:srgbClr val="002060"/>
              </a:solidFill>
            </a:endParaRPr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/>
              <a:t>The </a:t>
            </a:r>
            <a:r>
              <a:rPr lang="id-ID" sz="2400" b="1" dirty="0" err="1"/>
              <a:t>names</a:t>
            </a:r>
            <a:r>
              <a:rPr lang="id-ID" sz="2400" b="1" dirty="0"/>
              <a:t> </a:t>
            </a:r>
            <a:r>
              <a:rPr lang="id-ID" sz="2400" b="1" dirty="0" err="1"/>
              <a:t>of</a:t>
            </a:r>
            <a:r>
              <a:rPr lang="id-ID" sz="2400" b="1" dirty="0"/>
              <a:t> </a:t>
            </a:r>
            <a:r>
              <a:rPr lang="id-ID" sz="2400" b="1" dirty="0" err="1"/>
              <a:t>actual</a:t>
            </a:r>
            <a:r>
              <a:rPr lang="id-ID" sz="2400" b="1" dirty="0"/>
              <a:t> </a:t>
            </a:r>
            <a:r>
              <a:rPr lang="id-ID" sz="2400" b="1" dirty="0" err="1"/>
              <a:t>products</a:t>
            </a:r>
            <a:r>
              <a:rPr lang="id-ID" sz="2400" b="1" dirty="0"/>
              <a:t> </a:t>
            </a:r>
            <a:r>
              <a:rPr lang="id-ID" sz="2400" b="1" dirty="0" err="1"/>
              <a:t>and</a:t>
            </a:r>
            <a:r>
              <a:rPr lang="id-ID" sz="2400" b="1" dirty="0"/>
              <a:t> </a:t>
            </a:r>
            <a:r>
              <a:rPr lang="id-ID" sz="2400" b="1" dirty="0" err="1"/>
              <a:t>companies</a:t>
            </a:r>
            <a:r>
              <a:rPr lang="id-ID" sz="2400" b="1" dirty="0"/>
              <a:t> </a:t>
            </a:r>
            <a:r>
              <a:rPr lang="id-ID" sz="2400" b="1" dirty="0" err="1"/>
              <a:t>mentioned</a:t>
            </a:r>
            <a:r>
              <a:rPr lang="id-ID" sz="2400" b="1" dirty="0"/>
              <a:t> </a:t>
            </a:r>
            <a:r>
              <a:rPr lang="id-ID" sz="2400" b="1" dirty="0" err="1"/>
              <a:t>here</a:t>
            </a:r>
            <a:r>
              <a:rPr lang="id-ID" sz="2400" b="1" dirty="0"/>
              <a:t> in, </a:t>
            </a:r>
            <a:r>
              <a:rPr lang="id-ID" sz="2400" b="1" dirty="0" err="1"/>
              <a:t>if</a:t>
            </a:r>
            <a:r>
              <a:rPr lang="id-ID" sz="2400" b="1" dirty="0"/>
              <a:t> </a:t>
            </a:r>
            <a:r>
              <a:rPr lang="id-ID" sz="2400" b="1" dirty="0" err="1"/>
              <a:t>any</a:t>
            </a:r>
            <a:r>
              <a:rPr lang="id-ID" sz="2400" b="1" dirty="0"/>
              <a:t>, </a:t>
            </a:r>
            <a:r>
              <a:rPr lang="id-ID" sz="2400" b="1" dirty="0" err="1"/>
              <a:t>may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trademarks</a:t>
            </a:r>
            <a:r>
              <a:rPr lang="id-ID" sz="2400" b="1" dirty="0">
                <a:solidFill>
                  <a:srgbClr val="00B0F0"/>
                </a:solidFill>
              </a:rPr>
              <a:t> </a:t>
            </a:r>
            <a:r>
              <a:rPr lang="id-ID" sz="2400" b="1" dirty="0" err="1"/>
              <a:t>of</a:t>
            </a:r>
            <a:r>
              <a:rPr lang="id-ID" sz="2400" b="1" dirty="0"/>
              <a:t> </a:t>
            </a:r>
            <a:r>
              <a:rPr lang="id-ID" sz="2400" b="1" dirty="0" err="1"/>
              <a:t>their</a:t>
            </a:r>
            <a:r>
              <a:rPr lang="id-ID" sz="2400" b="1" dirty="0"/>
              <a:t> </a:t>
            </a:r>
            <a:r>
              <a:rPr lang="id-ID" sz="2400" b="1" dirty="0" err="1"/>
              <a:t>respective</a:t>
            </a:r>
            <a:r>
              <a:rPr lang="id-ID" sz="2400" b="1" dirty="0"/>
              <a:t> </a:t>
            </a:r>
            <a:r>
              <a:rPr lang="id-ID" sz="2400" b="1" dirty="0" err="1"/>
              <a:t>owners</a:t>
            </a:r>
            <a:endParaRPr lang="id-ID" sz="2400" b="1" dirty="0"/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id-ID" sz="2400" b="1" dirty="0"/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 err="1">
                <a:solidFill>
                  <a:srgbClr val="FFFF00"/>
                </a:solidFill>
              </a:rPr>
              <a:t>Credits</a:t>
            </a:r>
            <a:r>
              <a:rPr lang="id-ID" sz="2400" b="1" dirty="0">
                <a:solidFill>
                  <a:srgbClr val="00B0F0"/>
                </a:solidFill>
              </a:rPr>
              <a:t> </a:t>
            </a:r>
            <a:r>
              <a:rPr lang="id-ID" sz="2400" b="1" dirty="0" err="1"/>
              <a:t>shall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given</a:t>
            </a:r>
            <a:r>
              <a:rPr lang="id-ID" sz="2400" b="1" dirty="0"/>
              <a:t> </a:t>
            </a:r>
            <a:r>
              <a:rPr lang="id-ID" sz="2400" b="1" dirty="0" err="1"/>
              <a:t>to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</a:t>
            </a:r>
            <a:r>
              <a:rPr lang="id-ID" sz="2400" b="1" dirty="0" err="1"/>
              <a:t>images</a:t>
            </a:r>
            <a:r>
              <a:rPr lang="id-ID" sz="2400" b="1" dirty="0"/>
              <a:t> </a:t>
            </a:r>
            <a:r>
              <a:rPr lang="id-ID" sz="2400" b="1" dirty="0" err="1"/>
              <a:t>taken</a:t>
            </a:r>
            <a:r>
              <a:rPr lang="id-ID" sz="2400" b="1" dirty="0"/>
              <a:t> </a:t>
            </a:r>
            <a:r>
              <a:rPr lang="id-ID" sz="2400" b="1" dirty="0" err="1"/>
              <a:t>from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open-</a:t>
            </a:r>
            <a:r>
              <a:rPr lang="id-ID" sz="2400" b="1" dirty="0" err="1"/>
              <a:t>source</a:t>
            </a:r>
            <a:r>
              <a:rPr lang="id-ID" sz="2400" b="1" dirty="0"/>
              <a:t> </a:t>
            </a:r>
            <a:r>
              <a:rPr lang="id-ID" sz="2400" b="1" dirty="0" err="1"/>
              <a:t>and</a:t>
            </a:r>
            <a:r>
              <a:rPr lang="id-ID" sz="2400" b="1" dirty="0"/>
              <a:t> </a:t>
            </a:r>
            <a:r>
              <a:rPr lang="id-ID" sz="2400" b="1" dirty="0" err="1"/>
              <a:t>cannot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used</a:t>
            </a:r>
            <a:r>
              <a:rPr lang="id-ID" sz="2400" b="1" dirty="0"/>
              <a:t> </a:t>
            </a:r>
            <a:r>
              <a:rPr lang="id-ID" sz="2400" b="1" dirty="0" err="1"/>
              <a:t>for</a:t>
            </a:r>
            <a:r>
              <a:rPr lang="id-ID" sz="2400" b="1" dirty="0"/>
              <a:t> </a:t>
            </a:r>
            <a:r>
              <a:rPr lang="id-ID" sz="2400" b="1" dirty="0" err="1"/>
              <a:t>promotional</a:t>
            </a:r>
            <a:r>
              <a:rPr lang="id-ID" sz="2400" b="1" dirty="0"/>
              <a:t> </a:t>
            </a:r>
            <a:r>
              <a:rPr lang="id-ID" sz="2400" b="1" dirty="0" err="1"/>
              <a:t>activities</a:t>
            </a:r>
            <a:endParaRPr lang="id-ID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B548B-6CFA-4848-B882-8A6D0F1B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B4138-6BB0-462D-B54D-CF91496B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70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798D87-ABE6-46A3-BF0E-0C9E34D7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err="1"/>
              <a:t>AdaBoost</a:t>
            </a:r>
            <a:r>
              <a:rPr lang="id-ID" dirty="0"/>
              <a:t> </a:t>
            </a:r>
            <a:r>
              <a:rPr lang="id-ID" dirty="0" err="1"/>
              <a:t>Computation</a:t>
            </a:r>
            <a:endParaRPr lang="en-US" dirty="0"/>
          </a:p>
        </p:txBody>
      </p:sp>
      <p:pic>
        <p:nvPicPr>
          <p:cNvPr id="2" name="AdaBoost, Clearly Explained">
            <a:hlinkClick r:id="" action="ppaction://media"/>
            <a:extLst>
              <a:ext uri="{FF2B5EF4-FFF2-40B4-BE49-F238E27FC236}">
                <a16:creationId xmlns:a16="http://schemas.microsoft.com/office/drawing/2014/main" id="{FB51DE7E-F9E6-411C-8DF2-3231C59EE8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1163" y="1398588"/>
            <a:ext cx="5810250" cy="32686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45C58-9C06-46B4-ABD5-0D7D894E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3ECF9B-17EB-45DD-9DA4-A7EACC4A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8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24D5-9149-4FFF-A81B-AEDB13886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 err="1"/>
              <a:t>Classifier</a:t>
            </a:r>
            <a:r>
              <a:rPr lang="id-ID" sz="4000" dirty="0"/>
              <a:t> </a:t>
            </a:r>
            <a:r>
              <a:rPr lang="id-ID" sz="4000" dirty="0" err="1"/>
              <a:t>Difference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DDF108-ADA1-41FF-B153-F16CF5944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901" y="1397274"/>
            <a:ext cx="6420197" cy="336998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E3E43-7CF8-4308-A057-0CEB0DD24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7E620-BC7A-4983-BC04-D94740B2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40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887D74-8662-4F8E-9882-2B04FA2B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171" y="178676"/>
            <a:ext cx="6707711" cy="748161"/>
          </a:xfrm>
        </p:spPr>
        <p:txBody>
          <a:bodyPr>
            <a:normAutofit/>
          </a:bodyPr>
          <a:lstStyle/>
          <a:p>
            <a:r>
              <a:rPr lang="id-ID" sz="4000" dirty="0" err="1"/>
              <a:t>Stacking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ADDF9-50EB-4630-ACAC-AA3977E8C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591" y="926837"/>
            <a:ext cx="6730291" cy="164491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id-ID" b="1" i="0" dirty="0">
                <a:effectLst/>
                <a:latin typeface="charter"/>
              </a:rPr>
              <a:t>H</a:t>
            </a:r>
            <a:r>
              <a:rPr lang="en-US" b="1" i="0" dirty="0" err="1">
                <a:effectLst/>
                <a:latin typeface="charter"/>
              </a:rPr>
              <a:t>eterogeneous</a:t>
            </a:r>
            <a:r>
              <a:rPr lang="id-ID" b="1" i="0" dirty="0">
                <a:effectLst/>
                <a:latin typeface="charter"/>
              </a:rPr>
              <a:t> </a:t>
            </a:r>
            <a:r>
              <a:rPr lang="en-US" b="1" i="0" dirty="0">
                <a:effectLst/>
                <a:latin typeface="charter"/>
              </a:rPr>
              <a:t>weak learners</a:t>
            </a:r>
            <a:r>
              <a:rPr lang="id-ID" b="1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different learning algorithms are combined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Learns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to </a:t>
            </a:r>
            <a:r>
              <a:rPr lang="en-US" b="1" i="0" dirty="0">
                <a:solidFill>
                  <a:srgbClr val="C00000"/>
                </a:solidFill>
                <a:effectLst/>
                <a:latin typeface="charter"/>
              </a:rPr>
              <a:t>combine the base models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using a meta-model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id-ID" b="1" dirty="0" err="1">
                <a:latin typeface="charter"/>
              </a:rPr>
              <a:t>Parallel</a:t>
            </a:r>
            <a:r>
              <a:rPr lang="id-ID" dirty="0">
                <a:solidFill>
                  <a:srgbClr val="292929"/>
                </a:solidFill>
                <a:latin typeface="charter"/>
              </a:rPr>
              <a:t> </a:t>
            </a:r>
            <a:r>
              <a:rPr lang="id-ID" dirty="0" err="1">
                <a:solidFill>
                  <a:srgbClr val="292929"/>
                </a:solidFill>
                <a:latin typeface="charter"/>
              </a:rPr>
              <a:t>processing</a:t>
            </a:r>
            <a:r>
              <a:rPr lang="id-ID" dirty="0">
                <a:solidFill>
                  <a:srgbClr val="292929"/>
                </a:solidFill>
                <a:latin typeface="charter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46ECE-8312-4A29-A51D-66230F2B4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Machine Learning 2021 - </a:t>
            </a:r>
            <a:r>
              <a:rPr lang="en-US" dirty="0" err="1">
                <a:solidFill>
                  <a:schemeClr val="tx1"/>
                </a:solidFill>
              </a:rPr>
              <a:t>Materi</a:t>
            </a:r>
            <a:r>
              <a:rPr lang="en-US" dirty="0">
                <a:solidFill>
                  <a:schemeClr val="tx1"/>
                </a:solidFill>
              </a:rPr>
              <a:t> 08 - Ensemble Methods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7D4521-58BD-41BC-8932-C09AFFDF4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8" b="6598"/>
          <a:stretch/>
        </p:blipFill>
        <p:spPr bwMode="auto">
          <a:xfrm>
            <a:off x="3610303" y="2372072"/>
            <a:ext cx="5076497" cy="23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BACF3D-B90A-4391-A0F1-9D16DCBF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35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73E9-1B02-4C13-8D4F-E002111F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704" y="210207"/>
            <a:ext cx="7559621" cy="831957"/>
          </a:xfrm>
        </p:spPr>
        <p:txBody>
          <a:bodyPr>
            <a:normAutofit/>
          </a:bodyPr>
          <a:lstStyle/>
          <a:p>
            <a:r>
              <a:rPr lang="id-ID" sz="4000" dirty="0" err="1"/>
              <a:t>Stacking</a:t>
            </a:r>
            <a:r>
              <a:rPr lang="id-ID" sz="4000" dirty="0"/>
              <a:t> </a:t>
            </a:r>
            <a:r>
              <a:rPr lang="id-ID" sz="4000" dirty="0" err="1"/>
              <a:t>Architecture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D5905-40B1-4DB0-86DA-2D3615B2B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347" y="1042164"/>
            <a:ext cx="7829305" cy="36139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683C4-522E-420D-AB5C-EA229EFE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Machine Learning 2021 - </a:t>
            </a:r>
            <a:r>
              <a:rPr lang="en-US" dirty="0" err="1">
                <a:solidFill>
                  <a:srgbClr val="002060"/>
                </a:solidFill>
              </a:rPr>
              <a:t>Materi</a:t>
            </a:r>
            <a:r>
              <a:rPr lang="en-US" dirty="0">
                <a:solidFill>
                  <a:srgbClr val="002060"/>
                </a:solidFill>
              </a:rPr>
              <a:t> 08 - Ensemble Methods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87FC-AAF7-4EC3-979B-769421D9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rgbClr val="002060"/>
                </a:solidFill>
              </a:rPr>
              <a:pPr/>
              <a:t>23</a:t>
            </a:fld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392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73E9-1B02-4C13-8D4F-E002111F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704" y="210207"/>
            <a:ext cx="7559621" cy="831957"/>
          </a:xfrm>
        </p:spPr>
        <p:txBody>
          <a:bodyPr>
            <a:normAutofit/>
          </a:bodyPr>
          <a:lstStyle/>
          <a:p>
            <a:r>
              <a:rPr lang="id-ID" sz="4000" dirty="0" err="1"/>
              <a:t>Stacking</a:t>
            </a:r>
            <a:r>
              <a:rPr lang="id-ID" sz="4000" dirty="0"/>
              <a:t> </a:t>
            </a:r>
            <a:r>
              <a:rPr lang="id-ID" sz="4000" dirty="0" err="1"/>
              <a:t>Example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683C4-522E-420D-AB5C-EA229EFE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Machine Learning 2021 - </a:t>
            </a:r>
            <a:r>
              <a:rPr lang="en-US" dirty="0" err="1">
                <a:solidFill>
                  <a:srgbClr val="002060"/>
                </a:solidFill>
              </a:rPr>
              <a:t>Materi</a:t>
            </a:r>
            <a:r>
              <a:rPr lang="en-US" dirty="0">
                <a:solidFill>
                  <a:srgbClr val="002060"/>
                </a:solidFill>
              </a:rPr>
              <a:t> 08 - Ensemble Methods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87FC-AAF7-4EC3-979B-769421D9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rgbClr val="002060"/>
                </a:solidFill>
              </a:rPr>
              <a:pPr/>
              <a:t>24</a:t>
            </a:fld>
            <a:endParaRPr lang="en-US">
              <a:solidFill>
                <a:srgbClr val="00206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18A6D9-AC9D-41CE-9A5B-DDEB545B6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182" y="1042164"/>
            <a:ext cx="6905635" cy="3624430"/>
          </a:xfrm>
          <a:prstGeom prst="roundRect">
            <a:avLst>
              <a:gd name="adj" fmla="val 651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8937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73E9-1B02-4C13-8D4F-E002111FA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704" y="210207"/>
            <a:ext cx="7559621" cy="831957"/>
          </a:xfrm>
        </p:spPr>
        <p:txBody>
          <a:bodyPr>
            <a:normAutofit/>
          </a:bodyPr>
          <a:lstStyle/>
          <a:p>
            <a:r>
              <a:rPr lang="id-ID" sz="4000" dirty="0" err="1"/>
              <a:t>Stacking</a:t>
            </a:r>
            <a:r>
              <a:rPr lang="id-ID" sz="4000" dirty="0"/>
              <a:t> </a:t>
            </a:r>
            <a:r>
              <a:rPr lang="id-ID" sz="4000" dirty="0" err="1"/>
              <a:t>Algorithm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683C4-522E-420D-AB5C-EA229EFE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Machine Learning 2021 - </a:t>
            </a:r>
            <a:r>
              <a:rPr lang="en-US" dirty="0" err="1">
                <a:solidFill>
                  <a:srgbClr val="002060"/>
                </a:solidFill>
              </a:rPr>
              <a:t>Materi</a:t>
            </a:r>
            <a:r>
              <a:rPr lang="en-US" dirty="0">
                <a:solidFill>
                  <a:srgbClr val="002060"/>
                </a:solidFill>
              </a:rPr>
              <a:t> 08 - Ensemble Methods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687FC-AAF7-4EC3-979B-769421D9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rgbClr val="002060"/>
                </a:solidFill>
              </a:rPr>
              <a:pPr/>
              <a:t>25</a:t>
            </a:fld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C48AB8-AF01-4120-A71E-1D504DFB6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882" y="1135117"/>
            <a:ext cx="6730291" cy="3553380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C00000"/>
                </a:solidFill>
                <a:effectLst/>
                <a:latin typeface="charter"/>
              </a:rPr>
              <a:t>Split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US" b="1" i="0" dirty="0">
                <a:solidFill>
                  <a:srgbClr val="C00000"/>
                </a:solidFill>
                <a:effectLst/>
                <a:latin typeface="charter"/>
              </a:rPr>
              <a:t>the training data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in two folds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 (</a:t>
            </a:r>
            <a:r>
              <a:rPr lang="id-ID" b="0" i="0" dirty="0" err="1">
                <a:solidFill>
                  <a:srgbClr val="292929"/>
                </a:solidFill>
                <a:effectLst/>
                <a:latin typeface="charter"/>
              </a:rPr>
              <a:t>training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 data </a:t>
            </a:r>
            <a:r>
              <a:rPr lang="id-ID" b="0" i="0" dirty="0" err="1">
                <a:solidFill>
                  <a:srgbClr val="292929"/>
                </a:solidFill>
                <a:effectLst/>
                <a:latin typeface="charter"/>
              </a:rPr>
              <a:t>and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id-ID" b="0" i="0" dirty="0" err="1">
                <a:solidFill>
                  <a:srgbClr val="292929"/>
                </a:solidFill>
                <a:effectLst/>
                <a:latin typeface="charter"/>
              </a:rPr>
              <a:t>test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 data).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Choose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US" b="1" i="0" dirty="0">
                <a:solidFill>
                  <a:srgbClr val="C00000"/>
                </a:solidFill>
                <a:effectLst/>
                <a:latin typeface="charter"/>
              </a:rPr>
              <a:t>L weak learners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and fit them to data of the first fold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>
              <a:lnSpc>
                <a:spcPct val="110000"/>
              </a:lnSpc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For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US" b="1" i="0" dirty="0">
                <a:solidFill>
                  <a:srgbClr val="C00000"/>
                </a:solidFill>
                <a:effectLst/>
                <a:latin typeface="charter"/>
              </a:rPr>
              <a:t>each of the L weak learners, make predictions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for observations in the second fold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Fit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</a:t>
            </a:r>
            <a:r>
              <a:rPr lang="en-US" b="1" i="0" dirty="0">
                <a:solidFill>
                  <a:srgbClr val="C00000"/>
                </a:solidFill>
                <a:effectLst/>
                <a:latin typeface="charter"/>
              </a:rPr>
              <a:t>meta-model on the second fold, using predictions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made by the weak learners as inputs</a:t>
            </a:r>
            <a:r>
              <a:rPr lang="id-ID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51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C31D-AC34-4FD1-B896-F25D9312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 err="1"/>
              <a:t>Homework</a:t>
            </a:r>
            <a:endParaRPr lang="en-US" sz="40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B21CF78-F33A-44E8-81E9-41352E44F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756775"/>
              </p:ext>
            </p:extLst>
          </p:nvPr>
        </p:nvGraphicFramePr>
        <p:xfrm>
          <a:off x="438106" y="1457325"/>
          <a:ext cx="3972010" cy="3177732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646074">
                  <a:extLst>
                    <a:ext uri="{9D8B030D-6E8A-4147-A177-3AD203B41FA5}">
                      <a16:colId xmlns:a16="http://schemas.microsoft.com/office/drawing/2014/main" val="4127537014"/>
                    </a:ext>
                  </a:extLst>
                </a:gridCol>
                <a:gridCol w="730195">
                  <a:extLst>
                    <a:ext uri="{9D8B030D-6E8A-4147-A177-3AD203B41FA5}">
                      <a16:colId xmlns:a16="http://schemas.microsoft.com/office/drawing/2014/main" val="2761977909"/>
                    </a:ext>
                  </a:extLst>
                </a:gridCol>
                <a:gridCol w="892143">
                  <a:extLst>
                    <a:ext uri="{9D8B030D-6E8A-4147-A177-3AD203B41FA5}">
                      <a16:colId xmlns:a16="http://schemas.microsoft.com/office/drawing/2014/main" val="4091759286"/>
                    </a:ext>
                  </a:extLst>
                </a:gridCol>
                <a:gridCol w="811455">
                  <a:extLst>
                    <a:ext uri="{9D8B030D-6E8A-4147-A177-3AD203B41FA5}">
                      <a16:colId xmlns:a16="http://schemas.microsoft.com/office/drawing/2014/main" val="97492462"/>
                    </a:ext>
                  </a:extLst>
                </a:gridCol>
                <a:gridCol w="892143">
                  <a:extLst>
                    <a:ext uri="{9D8B030D-6E8A-4147-A177-3AD203B41FA5}">
                      <a16:colId xmlns:a16="http://schemas.microsoft.com/office/drawing/2014/main" val="341417035"/>
                    </a:ext>
                  </a:extLst>
                </a:gridCol>
              </a:tblGrid>
              <a:tr h="5534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Person ID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Age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Income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Credit Rating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Buys Car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3292483"/>
                  </a:ext>
                </a:extLst>
              </a:tr>
              <a:tr h="3748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25-30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High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Fair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6632653"/>
                  </a:ext>
                </a:extLst>
              </a:tr>
              <a:tr h="3748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25-30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High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Excellent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No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6831741"/>
                  </a:ext>
                </a:extLst>
              </a:tr>
              <a:tr h="3748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&gt;40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Medium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Fair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4199069"/>
                  </a:ext>
                </a:extLst>
              </a:tr>
              <a:tr h="3748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&gt;40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Low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Fair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7703626"/>
                  </a:ext>
                </a:extLst>
              </a:tr>
              <a:tr h="3748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31-40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Low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Excellent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951531"/>
                  </a:ext>
                </a:extLst>
              </a:tr>
              <a:tr h="3748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31-40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Medium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Excellent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262818"/>
                  </a:ext>
                </a:extLst>
              </a:tr>
              <a:tr h="3748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&gt;40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High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</a:rPr>
                        <a:t>Excellent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d-ID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58828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22D71-7147-43B0-953E-7B1AFBEE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EF9B9-0F5D-4853-B804-EB680917230B}"/>
              </a:ext>
            </a:extLst>
          </p:cNvPr>
          <p:cNvSpPr txBox="1"/>
          <p:nvPr/>
        </p:nvSpPr>
        <p:spPr>
          <a:xfrm>
            <a:off x="4572000" y="1457325"/>
            <a:ext cx="4319751" cy="3177732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d-ID" sz="1600" dirty="0" err="1">
                <a:solidFill>
                  <a:schemeClr val="bg1"/>
                </a:solidFill>
              </a:rPr>
              <a:t>Your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jobs</a:t>
            </a:r>
            <a:r>
              <a:rPr lang="id-ID" sz="1600" dirty="0">
                <a:solidFill>
                  <a:schemeClr val="bg1"/>
                </a:solidFill>
              </a:rPr>
              <a:t> are:</a:t>
            </a:r>
          </a:p>
          <a:p>
            <a:pPr marL="536575" lvl="1" indent="-263525">
              <a:lnSpc>
                <a:spcPct val="110000"/>
              </a:lnSpc>
              <a:buFont typeface="+mj-lt"/>
              <a:buAutoNum type="arabicPeriod"/>
            </a:pPr>
            <a:r>
              <a:rPr lang="id-ID" sz="1600" b="1" dirty="0" err="1">
                <a:solidFill>
                  <a:srgbClr val="FFFF00"/>
                </a:solidFill>
              </a:rPr>
              <a:t>Create</a:t>
            </a:r>
            <a:r>
              <a:rPr lang="id-ID" sz="1600" b="1" dirty="0">
                <a:solidFill>
                  <a:srgbClr val="FFFF00"/>
                </a:solidFill>
              </a:rPr>
              <a:t> </a:t>
            </a:r>
            <a:r>
              <a:rPr lang="id-ID" sz="1600" b="1" dirty="0" err="1">
                <a:solidFill>
                  <a:srgbClr val="FFFF00"/>
                </a:solidFill>
              </a:rPr>
              <a:t>Ensemble</a:t>
            </a:r>
            <a:r>
              <a:rPr lang="id-ID" sz="1600" b="1" dirty="0">
                <a:solidFill>
                  <a:srgbClr val="FFFF00"/>
                </a:solidFill>
              </a:rPr>
              <a:t> </a:t>
            </a:r>
            <a:r>
              <a:rPr lang="id-ID" sz="1600" b="1" dirty="0" err="1">
                <a:solidFill>
                  <a:srgbClr val="FFFF00"/>
                </a:solidFill>
              </a:rPr>
              <a:t>Method</a:t>
            </a:r>
            <a:r>
              <a:rPr lang="id-ID" sz="1600" b="1" dirty="0">
                <a:solidFill>
                  <a:srgbClr val="FFFF00"/>
                </a:solidFill>
              </a:rPr>
              <a:t> </a:t>
            </a:r>
            <a:r>
              <a:rPr lang="id-ID" sz="1600" b="1" dirty="0" err="1">
                <a:solidFill>
                  <a:srgbClr val="FFFF00"/>
                </a:solidFill>
              </a:rPr>
              <a:t>structure</a:t>
            </a:r>
            <a:r>
              <a:rPr lang="id-ID" sz="1600" b="1" dirty="0">
                <a:solidFill>
                  <a:srgbClr val="FFFF00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completed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with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all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the</a:t>
            </a:r>
            <a:r>
              <a:rPr lang="id-ID" sz="1600" dirty="0">
                <a:solidFill>
                  <a:schemeClr val="bg1"/>
                </a:solidFill>
              </a:rPr>
              <a:t> manual </a:t>
            </a:r>
            <a:r>
              <a:rPr lang="id-ID" sz="1600" dirty="0" err="1">
                <a:solidFill>
                  <a:schemeClr val="bg1"/>
                </a:solidFill>
              </a:rPr>
              <a:t>computations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using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spreadsheet</a:t>
            </a:r>
            <a:r>
              <a:rPr lang="id-ID" sz="1600" dirty="0">
                <a:solidFill>
                  <a:schemeClr val="bg1"/>
                </a:solidFill>
              </a:rPr>
              <a:t>. The </a:t>
            </a:r>
            <a:r>
              <a:rPr lang="id-ID" sz="1600" dirty="0" err="1">
                <a:solidFill>
                  <a:schemeClr val="bg1"/>
                </a:solidFill>
              </a:rPr>
              <a:t>rule</a:t>
            </a:r>
            <a:r>
              <a:rPr lang="id-ID" sz="1600" dirty="0">
                <a:solidFill>
                  <a:schemeClr val="bg1"/>
                </a:solidFill>
              </a:rPr>
              <a:t>, </a:t>
            </a:r>
            <a:r>
              <a:rPr lang="id-ID" sz="1600" dirty="0" err="1">
                <a:solidFill>
                  <a:schemeClr val="bg1"/>
                </a:solidFill>
              </a:rPr>
              <a:t>student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number</a:t>
            </a:r>
            <a:r>
              <a:rPr lang="id-ID" sz="1600" dirty="0">
                <a:solidFill>
                  <a:schemeClr val="bg1"/>
                </a:solidFill>
              </a:rPr>
              <a:t>:</a:t>
            </a:r>
          </a:p>
          <a:p>
            <a:pPr marL="101600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chemeClr val="bg1"/>
                </a:solidFill>
              </a:rPr>
              <a:t>1 – 8 </a:t>
            </a:r>
            <a:r>
              <a:rPr lang="id-ID" sz="1600" dirty="0" err="1">
                <a:solidFill>
                  <a:schemeClr val="bg1"/>
                </a:solidFill>
              </a:rPr>
              <a:t>use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Bagging</a:t>
            </a:r>
            <a:r>
              <a:rPr lang="id-ID" sz="1600" dirty="0">
                <a:solidFill>
                  <a:schemeClr val="bg1"/>
                </a:solidFill>
              </a:rPr>
              <a:t>.</a:t>
            </a:r>
          </a:p>
          <a:p>
            <a:pPr marL="101600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chemeClr val="bg1"/>
                </a:solidFill>
              </a:rPr>
              <a:t>9 – 17 </a:t>
            </a:r>
            <a:r>
              <a:rPr lang="id-ID" sz="1600" dirty="0" err="1">
                <a:solidFill>
                  <a:schemeClr val="bg1"/>
                </a:solidFill>
              </a:rPr>
              <a:t>use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AdaBoost</a:t>
            </a:r>
            <a:r>
              <a:rPr lang="id-ID" sz="1600" dirty="0">
                <a:solidFill>
                  <a:schemeClr val="bg1"/>
                </a:solidFill>
              </a:rPr>
              <a:t>.</a:t>
            </a:r>
          </a:p>
          <a:p>
            <a:pPr marL="101600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chemeClr val="bg1"/>
                </a:solidFill>
              </a:rPr>
              <a:t>18 – 26 </a:t>
            </a:r>
            <a:r>
              <a:rPr lang="id-ID" sz="1600" dirty="0" err="1">
                <a:solidFill>
                  <a:schemeClr val="bg1"/>
                </a:solidFill>
              </a:rPr>
              <a:t>use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Stacking</a:t>
            </a:r>
            <a:r>
              <a:rPr lang="id-ID" sz="1600" dirty="0">
                <a:solidFill>
                  <a:schemeClr val="bg1"/>
                </a:solidFill>
              </a:rPr>
              <a:t>.</a:t>
            </a:r>
          </a:p>
          <a:p>
            <a:pPr marL="536575" lvl="1" indent="-263525">
              <a:lnSpc>
                <a:spcPct val="110000"/>
              </a:lnSpc>
              <a:buFont typeface="+mj-lt"/>
              <a:buAutoNum type="arabicPeriod"/>
            </a:pPr>
            <a:endParaRPr lang="id-ID" sz="1600" dirty="0">
              <a:solidFill>
                <a:schemeClr val="bg1"/>
              </a:solidFill>
            </a:endParaRPr>
          </a:p>
          <a:p>
            <a:pPr marL="536575" lvl="1" indent="-263525">
              <a:lnSpc>
                <a:spcPct val="110000"/>
              </a:lnSpc>
              <a:buFont typeface="+mj-lt"/>
              <a:buAutoNum type="arabicPeriod"/>
            </a:pPr>
            <a:r>
              <a:rPr lang="id-ID" sz="1600" b="1" dirty="0" err="1">
                <a:solidFill>
                  <a:srgbClr val="FFFF00"/>
                </a:solidFill>
              </a:rPr>
              <a:t>Create</a:t>
            </a:r>
            <a:r>
              <a:rPr lang="id-ID" sz="1600" b="1" dirty="0">
                <a:solidFill>
                  <a:srgbClr val="FFFF00"/>
                </a:solidFill>
              </a:rPr>
              <a:t> </a:t>
            </a:r>
            <a:r>
              <a:rPr lang="id-ID" sz="1600" b="1" dirty="0" err="1">
                <a:solidFill>
                  <a:srgbClr val="FFFF00"/>
                </a:solidFill>
              </a:rPr>
              <a:t>computer</a:t>
            </a:r>
            <a:r>
              <a:rPr lang="id-ID" sz="1600" b="1" dirty="0">
                <a:solidFill>
                  <a:srgbClr val="FFFF00"/>
                </a:solidFill>
              </a:rPr>
              <a:t> program </a:t>
            </a:r>
            <a:r>
              <a:rPr lang="id-ID" sz="1600" dirty="0" err="1">
                <a:solidFill>
                  <a:schemeClr val="bg1"/>
                </a:solidFill>
              </a:rPr>
              <a:t>for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solving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this</a:t>
            </a:r>
            <a:r>
              <a:rPr lang="id-ID" sz="1600" dirty="0">
                <a:solidFill>
                  <a:schemeClr val="bg1"/>
                </a:solidFill>
              </a:rPr>
              <a:t> problem </a:t>
            </a:r>
            <a:r>
              <a:rPr lang="id-ID" sz="1600" dirty="0" err="1">
                <a:solidFill>
                  <a:schemeClr val="bg1"/>
                </a:solidFill>
              </a:rPr>
              <a:t>using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Python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or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combined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with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dirty="0" err="1">
                <a:solidFill>
                  <a:schemeClr val="bg1"/>
                </a:solidFill>
              </a:rPr>
              <a:t>scikit-learn</a:t>
            </a:r>
            <a:r>
              <a:rPr lang="id-ID" sz="1600" dirty="0">
                <a:solidFill>
                  <a:schemeClr val="bg1"/>
                </a:solidFill>
              </a:rPr>
              <a:t>.</a:t>
            </a:r>
          </a:p>
          <a:p>
            <a:pPr marL="536575" lvl="1" indent="-263525">
              <a:lnSpc>
                <a:spcPct val="110000"/>
              </a:lnSpc>
              <a:buFont typeface="+mj-lt"/>
              <a:buAutoNum type="arabicPeriod"/>
            </a:pPr>
            <a:endParaRPr lang="id-ID" sz="1600" dirty="0">
              <a:solidFill>
                <a:schemeClr val="bg1"/>
              </a:solidFill>
            </a:endParaRPr>
          </a:p>
          <a:p>
            <a:pPr marL="536575" lvl="1" indent="-263525">
              <a:lnSpc>
                <a:spcPct val="110000"/>
              </a:lnSpc>
              <a:buFont typeface="+mj-lt"/>
              <a:buAutoNum type="arabicPeriod"/>
            </a:pPr>
            <a:r>
              <a:rPr lang="id-ID" sz="1600" dirty="0">
                <a:solidFill>
                  <a:schemeClr val="bg1"/>
                </a:solidFill>
              </a:rPr>
              <a:t>Do </a:t>
            </a:r>
            <a:r>
              <a:rPr lang="id-ID" sz="1600" dirty="0" err="1">
                <a:solidFill>
                  <a:schemeClr val="bg1"/>
                </a:solidFill>
              </a:rPr>
              <a:t>it</a:t>
            </a:r>
            <a:r>
              <a:rPr lang="id-ID" sz="1600" dirty="0">
                <a:solidFill>
                  <a:schemeClr val="bg1"/>
                </a:solidFill>
              </a:rPr>
              <a:t> </a:t>
            </a:r>
            <a:r>
              <a:rPr lang="id-ID" sz="1600" b="1" dirty="0" err="1">
                <a:solidFill>
                  <a:srgbClr val="FFFF00"/>
                </a:solidFill>
              </a:rPr>
              <a:t>yourself</a:t>
            </a:r>
            <a:r>
              <a:rPr lang="id-ID" sz="1600" dirty="0">
                <a:solidFill>
                  <a:schemeClr val="bg1"/>
                </a:solidFill>
              </a:rPr>
              <a:t>.</a:t>
            </a:r>
          </a:p>
          <a:p>
            <a:pPr marL="536575" lvl="1" indent="-263525">
              <a:lnSpc>
                <a:spcPct val="110000"/>
              </a:lnSpc>
              <a:buFont typeface="+mj-lt"/>
              <a:buAutoNum type="arabicPeriod"/>
            </a:pPr>
            <a:endParaRPr lang="id-ID" sz="1600" dirty="0">
              <a:solidFill>
                <a:schemeClr val="bg1"/>
              </a:solidFill>
            </a:endParaRPr>
          </a:p>
          <a:p>
            <a:pPr marL="536575" lvl="1" indent="-263525">
              <a:lnSpc>
                <a:spcPct val="110000"/>
              </a:lnSpc>
              <a:buFont typeface="+mj-lt"/>
              <a:buAutoNum type="arabicPeriod"/>
            </a:pPr>
            <a:r>
              <a:rPr lang="id-ID" sz="1600" b="1" dirty="0">
                <a:solidFill>
                  <a:srgbClr val="FF0000"/>
                </a:solidFill>
              </a:rPr>
              <a:t>Do not plagiat</a:t>
            </a:r>
            <a:r>
              <a:rPr lang="id-ID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41EEC-A0FE-4979-AA0C-1C73C14B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01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56859-0F44-42CE-A66E-AD0FEAC7B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CB942-0BD5-4200-A141-CCBA4BECC33D}"/>
              </a:ext>
            </a:extLst>
          </p:cNvPr>
          <p:cNvSpPr/>
          <p:nvPr/>
        </p:nvSpPr>
        <p:spPr>
          <a:xfrm>
            <a:off x="990576" y="2110085"/>
            <a:ext cx="71628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You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for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Today</a:t>
            </a:r>
            <a:endParaRPr lang="id-ID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Always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Keep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Your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Spirit!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1D9DD-EFAC-4272-81AA-4A4188D1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8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5557" y="266379"/>
            <a:ext cx="5496911" cy="763526"/>
          </a:xfrm>
        </p:spPr>
        <p:txBody>
          <a:bodyPr>
            <a:noAutofit/>
          </a:bodyPr>
          <a:lstStyle/>
          <a:p>
            <a:pPr algn="ctr"/>
            <a:r>
              <a:rPr lang="id-ID" b="1" dirty="0" err="1"/>
              <a:t>Outline</a:t>
            </a:r>
            <a:r>
              <a:rPr lang="id-ID" b="1" dirty="0"/>
              <a:t> </a:t>
            </a:r>
            <a:r>
              <a:rPr lang="id-ID" b="1" dirty="0" err="1"/>
              <a:t>Ensemble</a:t>
            </a:r>
            <a:r>
              <a:rPr lang="id-ID" b="1" dirty="0"/>
              <a:t> </a:t>
            </a:r>
            <a:r>
              <a:rPr lang="id-ID" b="1" dirty="0" err="1"/>
              <a:t>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65155"/>
            <a:ext cx="8246070" cy="330143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id-ID" b="1" dirty="0" err="1">
                <a:solidFill>
                  <a:srgbClr val="FFFF00"/>
                </a:solidFill>
              </a:rPr>
              <a:t>What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>
                <a:solidFill>
                  <a:srgbClr val="FFFF00"/>
                </a:solidFill>
              </a:rPr>
              <a:t>is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/>
              <a:t>Ensemble</a:t>
            </a:r>
            <a:r>
              <a:rPr lang="id-ID" b="1" dirty="0"/>
              <a:t> </a:t>
            </a:r>
            <a:r>
              <a:rPr lang="id-ID" b="1" dirty="0" err="1"/>
              <a:t>Methods</a:t>
            </a:r>
            <a:r>
              <a:rPr lang="id-ID" b="1" dirty="0"/>
              <a:t>?</a:t>
            </a:r>
          </a:p>
          <a:p>
            <a:pPr>
              <a:lnSpc>
                <a:spcPct val="110000"/>
              </a:lnSpc>
            </a:pPr>
            <a:r>
              <a:rPr lang="id-ID" b="1" dirty="0" err="1">
                <a:solidFill>
                  <a:srgbClr val="FFFF00"/>
                </a:solidFill>
              </a:rPr>
              <a:t>Bagging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/>
              <a:t>and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>
                <a:solidFill>
                  <a:srgbClr val="FFFF00"/>
                </a:solidFill>
              </a:rPr>
              <a:t>Random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>
                <a:solidFill>
                  <a:srgbClr val="FFFF00"/>
                </a:solidFill>
              </a:rPr>
              <a:t>Forest</a:t>
            </a:r>
            <a:endParaRPr lang="id-ID" b="1" dirty="0"/>
          </a:p>
          <a:p>
            <a:pPr>
              <a:lnSpc>
                <a:spcPct val="110000"/>
              </a:lnSpc>
            </a:pPr>
            <a:r>
              <a:rPr lang="id-ID" b="1" dirty="0" err="1">
                <a:solidFill>
                  <a:srgbClr val="FFFF00"/>
                </a:solidFill>
              </a:rPr>
              <a:t>Boosting</a:t>
            </a:r>
            <a:r>
              <a:rPr lang="id-ID" b="1" dirty="0"/>
              <a:t> </a:t>
            </a:r>
            <a:r>
              <a:rPr lang="id-ID" b="1" dirty="0" err="1"/>
              <a:t>and</a:t>
            </a:r>
            <a:r>
              <a:rPr lang="id-ID" b="1" dirty="0"/>
              <a:t> </a:t>
            </a:r>
            <a:r>
              <a:rPr lang="id-ID" b="1" dirty="0" err="1">
                <a:solidFill>
                  <a:srgbClr val="FFFF00"/>
                </a:solidFill>
              </a:rPr>
              <a:t>AdaBoost</a:t>
            </a:r>
            <a:endParaRPr lang="id-ID" b="1" dirty="0">
              <a:solidFill>
                <a:srgbClr val="FFFF00"/>
              </a:solidFill>
            </a:endParaRPr>
          </a:p>
          <a:p>
            <a:pPr>
              <a:lnSpc>
                <a:spcPct val="110000"/>
              </a:lnSpc>
            </a:pPr>
            <a:r>
              <a:rPr lang="id-ID" b="1" dirty="0" err="1">
                <a:solidFill>
                  <a:srgbClr val="FFFF00"/>
                </a:solidFill>
              </a:rPr>
              <a:t>Stacking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94504-2C24-4A56-8BF4-E307F4CE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80AB9-EF9D-4AE6-92B6-902DD23F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1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dirty="0" err="1"/>
              <a:t>What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Ensemble</a:t>
            </a:r>
            <a:r>
              <a:rPr lang="id-ID" dirty="0"/>
              <a:t> </a:t>
            </a:r>
            <a:r>
              <a:rPr lang="id-ID" dirty="0" err="1"/>
              <a:t>Methods</a:t>
            </a:r>
            <a:r>
              <a:rPr lang="id-ID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393" y="1389271"/>
            <a:ext cx="8345213" cy="332894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FFFF00"/>
                </a:solidFill>
                <a:latin typeface="+mj-lt"/>
              </a:rPr>
              <a:t>A</a:t>
            </a:r>
            <a:r>
              <a:rPr lang="id-ID" sz="2400" b="1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+mj-lt"/>
              </a:rPr>
              <a:t>combination of estimators </a:t>
            </a:r>
            <a:r>
              <a:rPr lang="en-US" sz="2400" dirty="0">
                <a:latin typeface="+mj-lt"/>
              </a:rPr>
              <a:t>that performs better than each of its</a:t>
            </a:r>
            <a:r>
              <a:rPr lang="id-ID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components</a:t>
            </a:r>
            <a:r>
              <a:rPr lang="id-ID" sz="2400" dirty="0"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</a:rPr>
              <a:t>A</a:t>
            </a:r>
            <a:r>
              <a:rPr lang="id-ID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machine learning technique that </a:t>
            </a:r>
            <a:r>
              <a:rPr lang="en-US" sz="2400" b="1" dirty="0">
                <a:solidFill>
                  <a:srgbClr val="FFFF00"/>
                </a:solidFill>
                <a:latin typeface="+mj-lt"/>
              </a:rPr>
              <a:t>combines several base models</a:t>
            </a:r>
            <a:r>
              <a:rPr lang="en-US" sz="2400" dirty="0">
                <a:latin typeface="+mj-lt"/>
              </a:rPr>
              <a:t> in order to produce one optimal predictive model</a:t>
            </a:r>
            <a:r>
              <a:rPr lang="id-ID" sz="2400" dirty="0"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b="0" i="0" dirty="0">
                <a:effectLst/>
                <a:latin typeface="+mj-lt"/>
              </a:rPr>
              <a:t>Techniques</a:t>
            </a:r>
            <a:r>
              <a:rPr lang="id-ID" sz="2400" b="0" i="0" dirty="0">
                <a:effectLst/>
                <a:latin typeface="+mj-lt"/>
              </a:rPr>
              <a:t> </a:t>
            </a:r>
            <a:r>
              <a:rPr lang="en-US" sz="2400" b="0" i="0" dirty="0">
                <a:effectLst/>
                <a:latin typeface="+mj-lt"/>
              </a:rPr>
              <a:t>that 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+mj-lt"/>
              </a:rPr>
              <a:t>create multiple models and then combine them </a:t>
            </a:r>
            <a:r>
              <a:rPr lang="en-US" sz="2400" b="0" i="0" dirty="0">
                <a:effectLst/>
                <a:latin typeface="+mj-lt"/>
              </a:rPr>
              <a:t>to produce improved results</a:t>
            </a:r>
            <a:r>
              <a:rPr lang="id-ID" sz="2400" b="0" i="0" dirty="0">
                <a:effectLst/>
                <a:latin typeface="+mj-lt"/>
              </a:rPr>
              <a:t>, </a:t>
            </a:r>
            <a:r>
              <a:rPr lang="en-US" sz="2400" b="0" i="0" dirty="0">
                <a:effectLst/>
                <a:latin typeface="+mj-lt"/>
              </a:rPr>
              <a:t>usually produces more accurate solutions than a single model would.</a:t>
            </a:r>
            <a:endParaRPr lang="id-ID" sz="2400" b="0" i="0" dirty="0">
              <a:effectLst/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id-ID" sz="2400" dirty="0">
                <a:latin typeface="+mj-lt"/>
              </a:rPr>
              <a:t>A </a:t>
            </a:r>
            <a:r>
              <a:rPr lang="id-ID" sz="2400" dirty="0" err="1">
                <a:latin typeface="+mj-lt"/>
              </a:rPr>
              <a:t>technique</a:t>
            </a:r>
            <a:r>
              <a:rPr lang="id-ID" sz="2400" dirty="0">
                <a:latin typeface="+mj-lt"/>
              </a:rPr>
              <a:t> 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+mj-lt"/>
              </a:rPr>
              <a:t>to combine the predictions of several base estimators </a:t>
            </a:r>
            <a:r>
              <a:rPr lang="en-US" sz="2400" b="0" i="0" dirty="0">
                <a:effectLst/>
                <a:latin typeface="+mj-lt"/>
              </a:rPr>
              <a:t>built with a given learning algorithm in order to improve generalizability / robustness over a single estimator</a:t>
            </a:r>
            <a:r>
              <a:rPr lang="id-ID" sz="2400" b="0" i="0" dirty="0">
                <a:effectLst/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b="0" i="0" dirty="0">
                <a:effectLst/>
                <a:latin typeface="+mj-lt"/>
              </a:rPr>
              <a:t>The</a:t>
            </a:r>
            <a:r>
              <a:rPr lang="id-ID" sz="2400" b="0" i="0" dirty="0">
                <a:effectLst/>
                <a:latin typeface="+mj-lt"/>
              </a:rPr>
              <a:t> </a:t>
            </a:r>
            <a:r>
              <a:rPr lang="en-US" sz="2400" b="0" i="0" dirty="0">
                <a:effectLst/>
                <a:latin typeface="+mj-lt"/>
              </a:rPr>
              <a:t>art of 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+mj-lt"/>
              </a:rPr>
              <a:t>combining diverse set of learners (individual models) together </a:t>
            </a:r>
            <a:r>
              <a:rPr lang="en-US" sz="2400" b="0" i="0" dirty="0">
                <a:effectLst/>
                <a:latin typeface="+mj-lt"/>
              </a:rPr>
              <a:t>to improvise on the stability and predictive power of the model</a:t>
            </a:r>
            <a:r>
              <a:rPr lang="id-ID" sz="2400" b="0" i="0" dirty="0">
                <a:effectLst/>
                <a:latin typeface="+mj-lt"/>
              </a:rPr>
              <a:t>.</a:t>
            </a:r>
            <a:endParaRPr lang="id-ID" sz="24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11F77-1305-42C8-ABBF-96696DC4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6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What</a:t>
            </a:r>
            <a:r>
              <a:rPr lang="id-ID" sz="4000" dirty="0"/>
              <a:t> </a:t>
            </a:r>
            <a:r>
              <a:rPr lang="id-ID" sz="4000" dirty="0" err="1"/>
              <a:t>is</a:t>
            </a:r>
            <a:r>
              <a:rPr lang="id-ID" sz="4000" dirty="0"/>
              <a:t> </a:t>
            </a:r>
            <a:r>
              <a:rPr lang="id-ID" sz="4000" dirty="0" err="1"/>
              <a:t>Ensemble</a:t>
            </a:r>
            <a:r>
              <a:rPr lang="id-ID" sz="4000" dirty="0"/>
              <a:t> </a:t>
            </a:r>
            <a:r>
              <a:rPr lang="id-ID" sz="4000" dirty="0" err="1"/>
              <a:t>Methods</a:t>
            </a:r>
            <a:r>
              <a:rPr lang="id-ID" sz="4000" dirty="0"/>
              <a:t>?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30E50-7522-433C-AD86-9870F7AE5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02"/>
          <a:stretch/>
        </p:blipFill>
        <p:spPr>
          <a:xfrm>
            <a:off x="1581644" y="1369978"/>
            <a:ext cx="5980712" cy="3310895"/>
          </a:xfrm>
          <a:prstGeom prst="roundRect">
            <a:avLst>
              <a:gd name="adj" fmla="val 714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ED985-948F-4D1E-819B-FDC47BE6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Types</a:t>
            </a:r>
            <a:r>
              <a:rPr lang="id-ID" sz="4000" dirty="0"/>
              <a:t> </a:t>
            </a:r>
            <a:r>
              <a:rPr lang="id-ID" sz="4000" dirty="0" err="1"/>
              <a:t>of</a:t>
            </a:r>
            <a:r>
              <a:rPr lang="id-ID" sz="4000" dirty="0"/>
              <a:t> </a:t>
            </a:r>
            <a:r>
              <a:rPr lang="id-ID" sz="4000" dirty="0" err="1"/>
              <a:t>Ensemble</a:t>
            </a:r>
            <a:r>
              <a:rPr lang="id-ID" sz="4000" dirty="0"/>
              <a:t> </a:t>
            </a:r>
            <a:r>
              <a:rPr lang="id-ID" sz="4000" dirty="0" err="1"/>
              <a:t>Methods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070F561-8016-4637-ABCC-E2BD3DFFC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5" t="6283" r="4378" b="8128"/>
          <a:stretch/>
        </p:blipFill>
        <p:spPr>
          <a:xfrm>
            <a:off x="240790" y="1547497"/>
            <a:ext cx="5010311" cy="2971802"/>
          </a:xfrm>
          <a:prstGeom prst="rect">
            <a:avLst/>
          </a:prstGeom>
        </p:spPr>
      </p:pic>
      <p:pic>
        <p:nvPicPr>
          <p:cNvPr id="1026" name="Picture 2" descr="Ensemble Methods | LaptrinhX">
            <a:extLst>
              <a:ext uri="{FF2B5EF4-FFF2-40B4-BE49-F238E27FC236}">
                <a16:creationId xmlns:a16="http://schemas.microsoft.com/office/drawing/2014/main" id="{0E2AAD87-BD0A-46F1-A903-18BDE7880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r="8135" b="6008"/>
          <a:stretch/>
        </p:blipFill>
        <p:spPr bwMode="auto">
          <a:xfrm>
            <a:off x="5251101" y="1547496"/>
            <a:ext cx="3567088" cy="297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394AD-7A45-48E3-A8D6-5F710E5CA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9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dirty="0" err="1"/>
              <a:t>Bagging</a:t>
            </a:r>
            <a:r>
              <a:rPr lang="id-ID" dirty="0"/>
              <a:t> – </a:t>
            </a:r>
            <a:r>
              <a:rPr lang="id-ID" dirty="0" err="1"/>
              <a:t>Boostrap</a:t>
            </a:r>
            <a:r>
              <a:rPr lang="id-ID" dirty="0"/>
              <a:t> </a:t>
            </a:r>
            <a:r>
              <a:rPr lang="id-ID" dirty="0" err="1"/>
              <a:t>Aggregating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08 - Ensemble Methods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652EE8-3047-4DFF-86BA-BE66374F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4" y="1408385"/>
            <a:ext cx="8246070" cy="33107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</a:rPr>
              <a:t>An</a:t>
            </a:r>
            <a:r>
              <a:rPr lang="id-ID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ensemble meta-algorithm that can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reduce the</a:t>
            </a:r>
            <a:r>
              <a:rPr lang="id-ID" sz="24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variance </a:t>
            </a:r>
            <a:r>
              <a:rPr lang="en-US" sz="2400" dirty="0">
                <a:latin typeface="+mj-lt"/>
              </a:rPr>
              <a:t>in an estimator. </a:t>
            </a:r>
            <a:endParaRPr lang="id-ID" sz="24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</a:rPr>
              <a:t>Can</a:t>
            </a:r>
            <a:r>
              <a:rPr lang="id-ID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be used in 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classification and regression tasks</a:t>
            </a:r>
            <a:r>
              <a:rPr lang="en-US" sz="2400" dirty="0">
                <a:latin typeface="+mj-lt"/>
              </a:rPr>
              <a:t>. </a:t>
            </a:r>
            <a:endParaRPr lang="id-ID" sz="2400" dirty="0">
              <a:latin typeface="+mj-lt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+mj-lt"/>
              </a:rPr>
              <a:t>When</a:t>
            </a:r>
            <a:r>
              <a:rPr lang="id-ID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the component estimators are </a:t>
            </a:r>
            <a:r>
              <a:rPr lang="en-US" sz="2000" b="1" dirty="0">
                <a:solidFill>
                  <a:srgbClr val="FFFF00"/>
                </a:solidFill>
                <a:latin typeface="+mj-lt"/>
              </a:rPr>
              <a:t>regressors</a:t>
            </a:r>
            <a:r>
              <a:rPr lang="en-US" sz="2000" dirty="0">
                <a:latin typeface="+mj-lt"/>
              </a:rPr>
              <a:t>, the ensemble </a:t>
            </a:r>
            <a:r>
              <a:rPr lang="en-US" sz="2000" b="1" dirty="0">
                <a:solidFill>
                  <a:srgbClr val="FFFF00"/>
                </a:solidFill>
                <a:latin typeface="+mj-lt"/>
              </a:rPr>
              <a:t>averages their predictions</a:t>
            </a:r>
            <a:r>
              <a:rPr lang="en-US" sz="2000" dirty="0">
                <a:latin typeface="+mj-lt"/>
              </a:rPr>
              <a:t>. </a:t>
            </a:r>
            <a:endParaRPr lang="id-ID" sz="2000" dirty="0">
              <a:latin typeface="+mj-lt"/>
            </a:endParaRPr>
          </a:p>
          <a:p>
            <a:pPr lvl="1">
              <a:lnSpc>
                <a:spcPct val="120000"/>
              </a:lnSpc>
            </a:pPr>
            <a:r>
              <a:rPr lang="en-US" sz="2000" dirty="0">
                <a:latin typeface="+mj-lt"/>
              </a:rPr>
              <a:t>When the</a:t>
            </a:r>
            <a:r>
              <a:rPr lang="id-ID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component estimators are classifiers, the ensemble </a:t>
            </a:r>
            <a:r>
              <a:rPr lang="en-US" sz="2000" b="1" dirty="0">
                <a:solidFill>
                  <a:srgbClr val="FFFF00"/>
                </a:solidFill>
                <a:latin typeface="+mj-lt"/>
              </a:rPr>
              <a:t>returns the mode class</a:t>
            </a:r>
            <a:r>
              <a:rPr lang="en-US" sz="2000" dirty="0">
                <a:latin typeface="+mj-lt"/>
              </a:rPr>
              <a:t>.</a:t>
            </a:r>
            <a:endParaRPr lang="id-ID" sz="20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</a:rPr>
              <a:t>A useful meta-algorithm for estimators that </a:t>
            </a:r>
            <a:r>
              <a:rPr lang="en-US" sz="2400" b="1" dirty="0">
                <a:solidFill>
                  <a:srgbClr val="FFFF00"/>
                </a:solidFill>
                <a:latin typeface="+mj-lt"/>
              </a:rPr>
              <a:t>have high variance and low bias</a:t>
            </a:r>
            <a:r>
              <a:rPr lang="id-ID" sz="2400" dirty="0"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b="0" i="0" dirty="0">
                <a:effectLst/>
                <a:latin typeface="+mj-lt"/>
              </a:rPr>
              <a:t>The general idea is that a combination of learning models 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+mj-lt"/>
              </a:rPr>
              <a:t>increases the overall result</a:t>
            </a:r>
            <a:r>
              <a:rPr lang="id-ID" sz="2400" b="0" i="0" dirty="0">
                <a:effectLst/>
                <a:latin typeface="+mj-lt"/>
              </a:rPr>
              <a:t>.</a:t>
            </a:r>
            <a:endParaRPr lang="en-US" sz="2400" dirty="0">
              <a:latin typeface="+mj-lt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4366DD-9593-4867-B3E2-5D2CFA2C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6854" y="261141"/>
            <a:ext cx="7299033" cy="725349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Random</a:t>
            </a:r>
            <a:r>
              <a:rPr lang="id-ID" sz="4000" dirty="0"/>
              <a:t> </a:t>
            </a:r>
            <a:r>
              <a:rPr lang="id-ID" sz="4000" dirty="0" err="1"/>
              <a:t>Forest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08 - Ensemble Methods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5DFFD0-C729-4B5F-829C-4FC0647FA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887" y="1393248"/>
            <a:ext cx="4329788" cy="317875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id-ID" dirty="0" err="1">
                <a:solidFill>
                  <a:schemeClr val="tx1"/>
                </a:solidFill>
                <a:latin typeface="+mj-lt"/>
              </a:rPr>
              <a:t>Developed</a:t>
            </a:r>
            <a:r>
              <a:rPr lang="id-ID" dirty="0">
                <a:solidFill>
                  <a:schemeClr val="tx1"/>
                </a:solidFill>
                <a:latin typeface="+mj-lt"/>
              </a:rPr>
              <a:t> </a:t>
            </a:r>
            <a:r>
              <a:rPr lang="id-ID" dirty="0" err="1">
                <a:solidFill>
                  <a:schemeClr val="tx1"/>
                </a:solidFill>
                <a:latin typeface="+mj-lt"/>
              </a:rPr>
              <a:t>by</a:t>
            </a:r>
            <a:r>
              <a:rPr lang="id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IBM Plex Sans"/>
              </a:rPr>
              <a:t>Leo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IBM Plex Sans"/>
              </a:rPr>
              <a:t>Breiman</a:t>
            </a:r>
            <a:r>
              <a:rPr lang="en-US" b="0" i="0" dirty="0">
                <a:solidFill>
                  <a:schemeClr val="tx1"/>
                </a:solidFill>
                <a:effectLst/>
                <a:latin typeface="IBM Plex Sans"/>
              </a:rPr>
              <a:t> and Adele Cutler</a:t>
            </a:r>
            <a:r>
              <a:rPr lang="id-ID" b="0" i="0" dirty="0">
                <a:solidFill>
                  <a:schemeClr val="tx1"/>
                </a:solidFill>
                <a:effectLst/>
                <a:latin typeface="IBM Plex Sans"/>
              </a:rPr>
              <a:t>.</a:t>
            </a:r>
            <a:endParaRPr lang="id-ID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An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ensemble method </a:t>
            </a:r>
            <a:r>
              <a:rPr lang="id-ID" dirty="0" err="1">
                <a:solidFill>
                  <a:schemeClr val="tx1"/>
                </a:solidFill>
                <a:latin typeface="+mj-lt"/>
              </a:rPr>
              <a:t>that</a:t>
            </a:r>
            <a:r>
              <a:rPr lang="id-ID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i="0" dirty="0">
                <a:solidFill>
                  <a:srgbClr val="C00000"/>
                </a:solidFill>
                <a:effectLst/>
                <a:latin typeface="+mj-lt"/>
              </a:rPr>
              <a:t>groups multiple Decision </a:t>
            </a:r>
            <a:r>
              <a:rPr lang="id-ID" b="1" i="0" dirty="0">
                <a:solidFill>
                  <a:srgbClr val="C00000"/>
                </a:solidFill>
                <a:effectLst/>
                <a:latin typeface="+mj-lt"/>
              </a:rPr>
              <a:t>T</a:t>
            </a:r>
            <a:r>
              <a:rPr lang="en-US" b="1" i="0" dirty="0" err="1">
                <a:solidFill>
                  <a:srgbClr val="C00000"/>
                </a:solidFill>
                <a:effectLst/>
                <a:latin typeface="+mj-lt"/>
              </a:rPr>
              <a:t>ree</a:t>
            </a:r>
            <a:r>
              <a:rPr lang="en-US" b="1" i="0" dirty="0">
                <a:solidFill>
                  <a:srgbClr val="C00000"/>
                </a:solidFill>
                <a:effectLst/>
                <a:latin typeface="+mj-lt"/>
              </a:rPr>
              <a:t> predictors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chemeClr val="tx1"/>
                </a:solidFill>
                <a:effectLst/>
                <a:latin typeface="Lora"/>
              </a:rPr>
              <a:t>A</a:t>
            </a:r>
            <a:r>
              <a:rPr lang="id-ID" b="0" i="0" dirty="0">
                <a:solidFill>
                  <a:schemeClr val="tx1"/>
                </a:solidFill>
                <a:effectLst/>
                <a:latin typeface="Lora"/>
              </a:rPr>
              <a:t> </a:t>
            </a:r>
            <a:r>
              <a:rPr lang="en-US" b="1" i="0" u="none" strike="noStrike" dirty="0">
                <a:effectLst/>
                <a:latin typeface="Lora"/>
              </a:rPr>
              <a:t>supervised learning a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Lora"/>
              </a:rPr>
              <a:t>lgorithm</a:t>
            </a:r>
            <a:r>
              <a:rPr lang="id-ID" u="none" strike="noStrike" dirty="0">
                <a:solidFill>
                  <a:schemeClr val="tx1"/>
                </a:solidFill>
                <a:latin typeface="Lora"/>
              </a:rPr>
              <a:t> </a:t>
            </a:r>
            <a:r>
              <a:rPr lang="id-ID" u="none" strike="noStrike" dirty="0" err="1">
                <a:solidFill>
                  <a:schemeClr val="tx1"/>
                </a:solidFill>
                <a:latin typeface="Lora"/>
              </a:rPr>
              <a:t>that</a:t>
            </a:r>
            <a:r>
              <a:rPr lang="id-ID" u="none" strike="noStrike" dirty="0">
                <a:solidFill>
                  <a:schemeClr val="tx1"/>
                </a:solidFill>
                <a:latin typeface="Lora"/>
              </a:rPr>
              <a:t> </a:t>
            </a:r>
            <a:r>
              <a:rPr lang="id-ID" u="none" strike="noStrike" dirty="0" err="1">
                <a:solidFill>
                  <a:schemeClr val="tx1"/>
                </a:solidFill>
                <a:latin typeface="Lora"/>
              </a:rPr>
              <a:t>the</a:t>
            </a:r>
            <a:r>
              <a:rPr lang="id-ID" u="none" strike="noStrike" dirty="0">
                <a:solidFill>
                  <a:schemeClr val="tx1"/>
                </a:solidFill>
                <a:latin typeface="Lora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Lora"/>
              </a:rPr>
              <a:t>"forest" it builds, is an ensemble of decision trees, usually </a:t>
            </a:r>
            <a:r>
              <a:rPr lang="en-US" b="1" i="0" dirty="0">
                <a:effectLst/>
                <a:latin typeface="Lora"/>
              </a:rPr>
              <a:t>trained with the “bagging” method</a:t>
            </a:r>
            <a:r>
              <a:rPr lang="en-US" b="0" i="0" dirty="0">
                <a:solidFill>
                  <a:schemeClr val="tx1"/>
                </a:solidFill>
                <a:effectLst/>
                <a:latin typeface="Lora"/>
              </a:rPr>
              <a:t>. </a:t>
            </a:r>
            <a:endParaRPr lang="id-ID" b="0" i="0" dirty="0">
              <a:solidFill>
                <a:schemeClr val="tx1"/>
              </a:solidFill>
              <a:effectLst/>
              <a:latin typeface="Lora"/>
            </a:endParaRPr>
          </a:p>
          <a:p>
            <a:pPr>
              <a:lnSpc>
                <a:spcPct val="120000"/>
              </a:lnSpc>
            </a:pPr>
            <a:r>
              <a:rPr lang="id-ID" b="1" dirty="0" err="1">
                <a:solidFill>
                  <a:srgbClr val="C00000"/>
                </a:solidFill>
                <a:latin typeface="Lora"/>
              </a:rPr>
              <a:t>Parallel</a:t>
            </a:r>
            <a:r>
              <a:rPr lang="id-ID" dirty="0">
                <a:solidFill>
                  <a:schemeClr val="tx1"/>
                </a:solidFill>
                <a:latin typeface="Lora"/>
              </a:rPr>
              <a:t> </a:t>
            </a:r>
            <a:r>
              <a:rPr lang="id-ID" dirty="0" err="1">
                <a:solidFill>
                  <a:schemeClr val="tx1"/>
                </a:solidFill>
                <a:latin typeface="Lora"/>
              </a:rPr>
              <a:t>processing</a:t>
            </a:r>
            <a:r>
              <a:rPr lang="id-ID" dirty="0">
                <a:solidFill>
                  <a:schemeClr val="tx1"/>
                </a:solidFill>
                <a:latin typeface="Lora"/>
              </a:rPr>
              <a:t>.</a:t>
            </a:r>
            <a:endParaRPr lang="en-US" b="0" i="0" dirty="0">
              <a:solidFill>
                <a:schemeClr val="tx1"/>
              </a:solidFill>
              <a:effectLst/>
              <a:latin typeface="Lo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254832-92C6-437B-9D54-6FE978B47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9" t="8801" r="8049" b="15455"/>
          <a:stretch/>
        </p:blipFill>
        <p:spPr>
          <a:xfrm>
            <a:off x="126931" y="1471935"/>
            <a:ext cx="4525955" cy="2759268"/>
          </a:xfrm>
          <a:prstGeom prst="roundRect">
            <a:avLst>
              <a:gd name="adj" fmla="val 904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9A54BA-B81A-4BBB-89AD-84FF7348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7671" y="102393"/>
            <a:ext cx="7530260" cy="725349"/>
          </a:xfrm>
        </p:spPr>
        <p:txBody>
          <a:bodyPr>
            <a:normAutofit/>
          </a:bodyPr>
          <a:lstStyle/>
          <a:p>
            <a:pPr algn="ctr"/>
            <a:r>
              <a:rPr lang="id-ID" sz="4000" dirty="0" err="1"/>
              <a:t>Random</a:t>
            </a:r>
            <a:r>
              <a:rPr lang="id-ID" sz="4000" dirty="0"/>
              <a:t> </a:t>
            </a:r>
            <a:r>
              <a:rPr lang="id-ID" sz="4000" dirty="0" err="1"/>
              <a:t>Forest</a:t>
            </a:r>
            <a:r>
              <a:rPr lang="id-ID" sz="4000" dirty="0"/>
              <a:t> </a:t>
            </a:r>
            <a:r>
              <a:rPr lang="id-ID" sz="4000" dirty="0" err="1"/>
              <a:t>Algorithm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08 - Ensemble Methods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EA4F69-6C05-4FD0-9211-2A200BC0E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277" y="743659"/>
            <a:ext cx="6653048" cy="402360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5D8C4-6BC1-409C-8293-5F19B2F9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9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1248</Words>
  <Application>Microsoft Office PowerPoint</Application>
  <PresentationFormat>On-screen Show (16:9)</PresentationFormat>
  <Paragraphs>246</Paragraphs>
  <Slides>27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charter</vt:lpstr>
      <vt:lpstr>IBM Plex Sans</vt:lpstr>
      <vt:lpstr>Lora</vt:lpstr>
      <vt:lpstr>Wingdings</vt:lpstr>
      <vt:lpstr>Office Theme</vt:lpstr>
      <vt:lpstr>Ensemble Methods</vt:lpstr>
      <vt:lpstr>Disclaimer</vt:lpstr>
      <vt:lpstr>Outline Ensemble Methods</vt:lpstr>
      <vt:lpstr>What is Ensemble Methods?</vt:lpstr>
      <vt:lpstr>What is Ensemble Methods?</vt:lpstr>
      <vt:lpstr>Types of Ensemble Methods</vt:lpstr>
      <vt:lpstr>Bagging – Boostrap Aggregating</vt:lpstr>
      <vt:lpstr>Random Forest</vt:lpstr>
      <vt:lpstr>Random Forest Algorithm</vt:lpstr>
      <vt:lpstr>Random Forest Algorithm</vt:lpstr>
      <vt:lpstr>Random Forest Algorithm</vt:lpstr>
      <vt:lpstr>Random Forest Algorithm</vt:lpstr>
      <vt:lpstr>Random Forest Computation – Create Sub-Dataset</vt:lpstr>
      <vt:lpstr>Create Decision Tree for Each Sub-Dataset</vt:lpstr>
      <vt:lpstr>Random Forest Computation Demo</vt:lpstr>
      <vt:lpstr>Boosting</vt:lpstr>
      <vt:lpstr>AdaBoost</vt:lpstr>
      <vt:lpstr>AdaBoost Mechanisme</vt:lpstr>
      <vt:lpstr>AdaBoost Algorithm</vt:lpstr>
      <vt:lpstr>AdaBoost Computation</vt:lpstr>
      <vt:lpstr>Classifier Difference</vt:lpstr>
      <vt:lpstr>Stacking</vt:lpstr>
      <vt:lpstr>Stacking Architecture</vt:lpstr>
      <vt:lpstr>Stacking Example</vt:lpstr>
      <vt:lpstr>Stacking Algorithm</vt:lpstr>
      <vt:lpstr>Homework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2021-04-11T14:54:29Z</dcterms:modified>
</cp:coreProperties>
</file>